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dotx" ContentType="application/vnd.openxmlformats-officedocument.wordprocessingml.templat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2"/>
  </p:notesMasterIdLst>
  <p:handoutMasterIdLst>
    <p:handoutMasterId r:id="rId63"/>
  </p:handoutMasterIdLst>
  <p:sldIdLst>
    <p:sldId id="295" r:id="rId2"/>
    <p:sldId id="451" r:id="rId3"/>
    <p:sldId id="313" r:id="rId4"/>
    <p:sldId id="452" r:id="rId5"/>
    <p:sldId id="312" r:id="rId6"/>
    <p:sldId id="470" r:id="rId7"/>
    <p:sldId id="315" r:id="rId8"/>
    <p:sldId id="445" r:id="rId9"/>
    <p:sldId id="426" r:id="rId10"/>
    <p:sldId id="441" r:id="rId11"/>
    <p:sldId id="443" r:id="rId12"/>
    <p:sldId id="428" r:id="rId13"/>
    <p:sldId id="468" r:id="rId14"/>
    <p:sldId id="459" r:id="rId15"/>
    <p:sldId id="472" r:id="rId16"/>
    <p:sldId id="473" r:id="rId17"/>
    <p:sldId id="466" r:id="rId18"/>
    <p:sldId id="461" r:id="rId19"/>
    <p:sldId id="462" r:id="rId20"/>
    <p:sldId id="469" r:id="rId21"/>
    <p:sldId id="382" r:id="rId22"/>
    <p:sldId id="409" r:id="rId23"/>
    <p:sldId id="465" r:id="rId24"/>
    <p:sldId id="464" r:id="rId25"/>
    <p:sldId id="326" r:id="rId26"/>
    <p:sldId id="331" r:id="rId27"/>
    <p:sldId id="332" r:id="rId28"/>
    <p:sldId id="328" r:id="rId29"/>
    <p:sldId id="327" r:id="rId30"/>
    <p:sldId id="414" r:id="rId31"/>
    <p:sldId id="415" r:id="rId32"/>
    <p:sldId id="434" r:id="rId33"/>
    <p:sldId id="456" r:id="rId34"/>
    <p:sldId id="419" r:id="rId35"/>
    <p:sldId id="413" r:id="rId36"/>
    <p:sldId id="421" r:id="rId37"/>
    <p:sldId id="423" r:id="rId38"/>
    <p:sldId id="424" r:id="rId39"/>
    <p:sldId id="432" r:id="rId40"/>
    <p:sldId id="453" r:id="rId41"/>
    <p:sldId id="438" r:id="rId42"/>
    <p:sldId id="435" r:id="rId43"/>
    <p:sldId id="436" r:id="rId44"/>
    <p:sldId id="437" r:id="rId45"/>
    <p:sldId id="439" r:id="rId46"/>
    <p:sldId id="440" r:id="rId47"/>
    <p:sldId id="447" r:id="rId48"/>
    <p:sldId id="446" r:id="rId49"/>
    <p:sldId id="478" r:id="rId50"/>
    <p:sldId id="455" r:id="rId51"/>
    <p:sldId id="454" r:id="rId52"/>
    <p:sldId id="425" r:id="rId53"/>
    <p:sldId id="429" r:id="rId54"/>
    <p:sldId id="475" r:id="rId55"/>
    <p:sldId id="476" r:id="rId56"/>
    <p:sldId id="474" r:id="rId57"/>
    <p:sldId id="477" r:id="rId58"/>
    <p:sldId id="430" r:id="rId59"/>
    <p:sldId id="471" r:id="rId60"/>
    <p:sldId id="406" r:id="rId6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4" autoAdjust="0"/>
    <p:restoredTop sz="69529" autoAdjust="0"/>
  </p:normalViewPr>
  <p:slideViewPr>
    <p:cSldViewPr>
      <p:cViewPr varScale="1">
        <p:scale>
          <a:sx n="75" d="100"/>
          <a:sy n="75" d="100"/>
        </p:scale>
        <p:origin x="94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1247B2-0CA4-4B36-8C40-46AC08768ECA}"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CA"/>
        </a:p>
      </dgm:t>
    </dgm:pt>
    <dgm:pt modelId="{52FB9355-DD4C-4F3E-A311-4F3B95A018AB}">
      <dgm:prSet phldrT="[Text]" custT="1"/>
      <dgm:spPr/>
      <dgm:t>
        <a:bodyPr/>
        <a:lstStyle/>
        <a:p>
          <a:r>
            <a:rPr lang="en-CA" sz="2000" dirty="0" smtClean="0">
              <a:latin typeface="+mn-lt"/>
              <a:cs typeface="Arial" panose="020B0604020202020204" pitchFamily="34" charset="0"/>
            </a:rPr>
            <a:t>Parents or persons who have lawful custody of a child, or who have demonstrated settled intention to treat the child as a child of his or her family.  </a:t>
          </a:r>
        </a:p>
        <a:p>
          <a:endParaRPr lang="en-CA" sz="2000" dirty="0">
            <a:latin typeface="+mn-lt"/>
            <a:cs typeface="Arial" panose="020B0604020202020204" pitchFamily="34" charset="0"/>
          </a:endParaRPr>
        </a:p>
      </dgm:t>
    </dgm:pt>
    <dgm:pt modelId="{222740EF-E165-49CE-9B1B-1B09E66B48FD}" type="parTrans" cxnId="{EB540A2D-1972-49D2-AA67-47C6D68FDFEC}">
      <dgm:prSet/>
      <dgm:spPr/>
      <dgm:t>
        <a:bodyPr/>
        <a:lstStyle/>
        <a:p>
          <a:endParaRPr lang="en-CA"/>
        </a:p>
      </dgm:t>
    </dgm:pt>
    <dgm:pt modelId="{42F02C7C-760C-4F47-961C-947DCFFFE083}" type="sibTrans" cxnId="{EB540A2D-1972-49D2-AA67-47C6D68FDFEC}">
      <dgm:prSet/>
      <dgm:spPr/>
      <dgm:t>
        <a:bodyPr/>
        <a:lstStyle/>
        <a:p>
          <a:endParaRPr lang="en-CA"/>
        </a:p>
      </dgm:t>
    </dgm:pt>
    <dgm:pt modelId="{DC5F486F-91DC-4DEE-96BE-CD5BBA799C7D}">
      <dgm:prSet custT="1"/>
      <dgm:spPr/>
      <dgm:t>
        <a:bodyPr/>
        <a:lstStyle/>
        <a:p>
          <a:r>
            <a:rPr lang="en-CA" sz="2000" dirty="0" smtClean="0">
              <a:latin typeface="+mn-lt"/>
              <a:cs typeface="Arial" panose="020B0604020202020204" pitchFamily="34" charset="0"/>
            </a:rPr>
            <a:t>Parents or persons with children under the age of 12.</a:t>
          </a:r>
        </a:p>
      </dgm:t>
    </dgm:pt>
    <dgm:pt modelId="{7E523F66-A98E-40F1-A874-7C287F63BA22}" type="parTrans" cxnId="{11216D9F-771D-4F65-A5C5-1F7062304C03}">
      <dgm:prSet/>
      <dgm:spPr/>
      <dgm:t>
        <a:bodyPr/>
        <a:lstStyle/>
        <a:p>
          <a:endParaRPr lang="en-CA"/>
        </a:p>
      </dgm:t>
    </dgm:pt>
    <dgm:pt modelId="{CDE76017-505A-4912-B852-80944A9F41B8}" type="sibTrans" cxnId="{11216D9F-771D-4F65-A5C5-1F7062304C03}">
      <dgm:prSet/>
      <dgm:spPr/>
      <dgm:t>
        <a:bodyPr/>
        <a:lstStyle/>
        <a:p>
          <a:endParaRPr lang="en-CA"/>
        </a:p>
      </dgm:t>
    </dgm:pt>
    <dgm:pt modelId="{5535E9BB-082B-40C7-B247-8BB9D6E42519}">
      <dgm:prSet custT="1"/>
      <dgm:spPr/>
      <dgm:t>
        <a:bodyPr/>
        <a:lstStyle/>
        <a:p>
          <a:endParaRPr lang="en-CA" sz="2000" dirty="0">
            <a:latin typeface="+mn-lt"/>
            <a:cs typeface="Arial" panose="020B0604020202020204" pitchFamily="34" charset="0"/>
          </a:endParaRPr>
        </a:p>
      </dgm:t>
    </dgm:pt>
    <dgm:pt modelId="{D9273B71-B6FD-4A87-AC80-D0EA49B1E526}" type="parTrans" cxnId="{7012B659-CA10-460C-A69E-EB93A489A0E4}">
      <dgm:prSet/>
      <dgm:spPr/>
      <dgm:t>
        <a:bodyPr/>
        <a:lstStyle/>
        <a:p>
          <a:endParaRPr lang="en-CA"/>
        </a:p>
      </dgm:t>
    </dgm:pt>
    <dgm:pt modelId="{3CF75F2D-4508-4EA2-93BA-1D5CEC9EE4E1}" type="sibTrans" cxnId="{7012B659-CA10-460C-A69E-EB93A489A0E4}">
      <dgm:prSet/>
      <dgm:spPr/>
      <dgm:t>
        <a:bodyPr/>
        <a:lstStyle/>
        <a:p>
          <a:endParaRPr lang="en-CA"/>
        </a:p>
      </dgm:t>
    </dgm:pt>
    <dgm:pt modelId="{76D41631-AF5B-4A91-A6F9-637F402578A2}" type="pres">
      <dgm:prSet presAssocID="{031247B2-0CA4-4B36-8C40-46AC08768ECA}" presName="Name0" presStyleCnt="0">
        <dgm:presLayoutVars>
          <dgm:dir/>
        </dgm:presLayoutVars>
      </dgm:prSet>
      <dgm:spPr/>
      <dgm:t>
        <a:bodyPr/>
        <a:lstStyle/>
        <a:p>
          <a:endParaRPr lang="en-CA"/>
        </a:p>
      </dgm:t>
    </dgm:pt>
    <dgm:pt modelId="{875DB93B-9106-4E62-8724-DB080C8CE3B4}" type="pres">
      <dgm:prSet presAssocID="{52FB9355-DD4C-4F3E-A311-4F3B95A018AB}" presName="noChildren" presStyleCnt="0"/>
      <dgm:spPr/>
    </dgm:pt>
    <dgm:pt modelId="{1D3CE629-7E58-499B-A057-A325239D8D68}" type="pres">
      <dgm:prSet presAssocID="{52FB9355-DD4C-4F3E-A311-4F3B95A018AB}" presName="gap" presStyleCnt="0"/>
      <dgm:spPr/>
    </dgm:pt>
    <dgm:pt modelId="{59DA51B2-A32F-48FE-93B3-491B642D9438}" type="pres">
      <dgm:prSet presAssocID="{52FB9355-DD4C-4F3E-A311-4F3B95A018AB}" presName="medCircle2" presStyleLbl="vennNode1" presStyleIdx="0" presStyleCnt="3" custLinFactNeighborX="1146" custLinFactNeighborY="-26702"/>
      <dgm:spPr/>
    </dgm:pt>
    <dgm:pt modelId="{CEF19968-4801-4C6D-A6BC-A867F51871D2}" type="pres">
      <dgm:prSet presAssocID="{52FB9355-DD4C-4F3E-A311-4F3B95A018AB}" presName="txLvlOnly1" presStyleLbl="revTx" presStyleIdx="0" presStyleCnt="3" custScaleY="166081" custLinFactNeighborX="629" custLinFactNeighborY="-6420"/>
      <dgm:spPr/>
      <dgm:t>
        <a:bodyPr/>
        <a:lstStyle/>
        <a:p>
          <a:endParaRPr lang="en-CA"/>
        </a:p>
      </dgm:t>
    </dgm:pt>
    <dgm:pt modelId="{D09022FA-B1EF-424D-8594-456E64EE0C75}" type="pres">
      <dgm:prSet presAssocID="{DC5F486F-91DC-4DEE-96BE-CD5BBA799C7D}" presName="noChildren" presStyleCnt="0"/>
      <dgm:spPr/>
    </dgm:pt>
    <dgm:pt modelId="{7FF43E8B-80C2-4CD3-B4F6-C39997F7A114}" type="pres">
      <dgm:prSet presAssocID="{DC5F486F-91DC-4DEE-96BE-CD5BBA799C7D}" presName="gap" presStyleCnt="0"/>
      <dgm:spPr/>
    </dgm:pt>
    <dgm:pt modelId="{28F1F48D-D034-4562-BDE6-EAAB3F4B020E}" type="pres">
      <dgm:prSet presAssocID="{DC5F486F-91DC-4DEE-96BE-CD5BBA799C7D}" presName="medCircle2" presStyleLbl="vennNode1" presStyleIdx="1" presStyleCnt="3" custLinFactNeighborX="1146" custLinFactNeighborY="-25771"/>
      <dgm:spPr/>
      <dgm:t>
        <a:bodyPr/>
        <a:lstStyle/>
        <a:p>
          <a:endParaRPr lang="en-CA"/>
        </a:p>
      </dgm:t>
    </dgm:pt>
    <dgm:pt modelId="{C1D9A9A7-F8F0-4274-8029-18FE62F0940B}" type="pres">
      <dgm:prSet presAssocID="{DC5F486F-91DC-4DEE-96BE-CD5BBA799C7D}" presName="txLvlOnly1" presStyleLbl="revTx" presStyleIdx="1" presStyleCnt="3" custLinFactNeighborX="-787" custLinFactNeighborY="-32150"/>
      <dgm:spPr/>
      <dgm:t>
        <a:bodyPr/>
        <a:lstStyle/>
        <a:p>
          <a:endParaRPr lang="en-CA"/>
        </a:p>
      </dgm:t>
    </dgm:pt>
    <dgm:pt modelId="{F36E4EC3-AAE2-484B-A2C0-3EB7B258C901}" type="pres">
      <dgm:prSet presAssocID="{5535E9BB-082B-40C7-B247-8BB9D6E42519}" presName="noChildren" presStyleCnt="0"/>
      <dgm:spPr/>
    </dgm:pt>
    <dgm:pt modelId="{53F6701E-E1A2-451E-A238-FD0E1682A873}" type="pres">
      <dgm:prSet presAssocID="{5535E9BB-082B-40C7-B247-8BB9D6E42519}" presName="gap" presStyleCnt="0"/>
      <dgm:spPr/>
    </dgm:pt>
    <dgm:pt modelId="{5404965E-858C-4560-9CF2-DD43221EA3F8}" type="pres">
      <dgm:prSet presAssocID="{5535E9BB-082B-40C7-B247-8BB9D6E42519}" presName="medCircle2" presStyleLbl="vennNode1" presStyleIdx="2" presStyleCnt="3" custScaleX="89950" custScaleY="95031" custLinFactNeighborX="1865" custLinFactNeighborY="-13422"/>
      <dgm:spPr>
        <a:blipFill rotWithShape="0">
          <a:blip xmlns:r="http://schemas.openxmlformats.org/officeDocument/2006/relationships" r:embed="rId1"/>
          <a:stretch>
            <a:fillRect/>
          </a:stretch>
        </a:blipFill>
      </dgm:spPr>
      <dgm:t>
        <a:bodyPr/>
        <a:lstStyle/>
        <a:p>
          <a:endParaRPr lang="en-CA"/>
        </a:p>
      </dgm:t>
    </dgm:pt>
    <dgm:pt modelId="{8093179B-0A39-4AC3-9CC2-E674EAF68A73}" type="pres">
      <dgm:prSet presAssocID="{5535E9BB-082B-40C7-B247-8BB9D6E42519}" presName="txLvlOnly1" presStyleLbl="revTx" presStyleIdx="2" presStyleCnt="3"/>
      <dgm:spPr/>
      <dgm:t>
        <a:bodyPr/>
        <a:lstStyle/>
        <a:p>
          <a:endParaRPr lang="en-CA"/>
        </a:p>
      </dgm:t>
    </dgm:pt>
  </dgm:ptLst>
  <dgm:cxnLst>
    <dgm:cxn modelId="{801ECF9D-17E0-4B1C-A383-5F2F0AC0DFAB}" type="presOf" srcId="{52FB9355-DD4C-4F3E-A311-4F3B95A018AB}" destId="{CEF19968-4801-4C6D-A6BC-A867F51871D2}" srcOrd="0" destOrd="0" presId="urn:microsoft.com/office/officeart/2008/layout/VerticalCircleList"/>
    <dgm:cxn modelId="{BC0183E3-9E84-49A6-8F88-37D98635D28B}" type="presOf" srcId="{5535E9BB-082B-40C7-B247-8BB9D6E42519}" destId="{8093179B-0A39-4AC3-9CC2-E674EAF68A73}" srcOrd="0" destOrd="0" presId="urn:microsoft.com/office/officeart/2008/layout/VerticalCircleList"/>
    <dgm:cxn modelId="{7012B659-CA10-460C-A69E-EB93A489A0E4}" srcId="{031247B2-0CA4-4B36-8C40-46AC08768ECA}" destId="{5535E9BB-082B-40C7-B247-8BB9D6E42519}" srcOrd="2" destOrd="0" parTransId="{D9273B71-B6FD-4A87-AC80-D0EA49B1E526}" sibTransId="{3CF75F2D-4508-4EA2-93BA-1D5CEC9EE4E1}"/>
    <dgm:cxn modelId="{11216D9F-771D-4F65-A5C5-1F7062304C03}" srcId="{031247B2-0CA4-4B36-8C40-46AC08768ECA}" destId="{DC5F486F-91DC-4DEE-96BE-CD5BBA799C7D}" srcOrd="1" destOrd="0" parTransId="{7E523F66-A98E-40F1-A874-7C287F63BA22}" sibTransId="{CDE76017-505A-4912-B852-80944A9F41B8}"/>
    <dgm:cxn modelId="{EB540A2D-1972-49D2-AA67-47C6D68FDFEC}" srcId="{031247B2-0CA4-4B36-8C40-46AC08768ECA}" destId="{52FB9355-DD4C-4F3E-A311-4F3B95A018AB}" srcOrd="0" destOrd="0" parTransId="{222740EF-E165-49CE-9B1B-1B09E66B48FD}" sibTransId="{42F02C7C-760C-4F47-961C-947DCFFFE083}"/>
    <dgm:cxn modelId="{F457FE79-0BAC-4847-A51D-B5F6834CF487}" type="presOf" srcId="{DC5F486F-91DC-4DEE-96BE-CD5BBA799C7D}" destId="{C1D9A9A7-F8F0-4274-8029-18FE62F0940B}" srcOrd="0" destOrd="0" presId="urn:microsoft.com/office/officeart/2008/layout/VerticalCircleList"/>
    <dgm:cxn modelId="{4AC8E3C5-FD36-422C-9966-9F04461B4C24}" type="presOf" srcId="{031247B2-0CA4-4B36-8C40-46AC08768ECA}" destId="{76D41631-AF5B-4A91-A6F9-637F402578A2}" srcOrd="0" destOrd="0" presId="urn:microsoft.com/office/officeart/2008/layout/VerticalCircleList"/>
    <dgm:cxn modelId="{8DD79D62-35A9-40F6-BBDF-AE191D6BB5A4}" type="presParOf" srcId="{76D41631-AF5B-4A91-A6F9-637F402578A2}" destId="{875DB93B-9106-4E62-8724-DB080C8CE3B4}" srcOrd="0" destOrd="0" presId="urn:microsoft.com/office/officeart/2008/layout/VerticalCircleList"/>
    <dgm:cxn modelId="{0941BADD-9EBA-4A71-8A86-6FF1B6DFEEB3}" type="presParOf" srcId="{875DB93B-9106-4E62-8724-DB080C8CE3B4}" destId="{1D3CE629-7E58-499B-A057-A325239D8D68}" srcOrd="0" destOrd="0" presId="urn:microsoft.com/office/officeart/2008/layout/VerticalCircleList"/>
    <dgm:cxn modelId="{5A02EEB2-FC75-47B4-93C2-B490DF373A3E}" type="presParOf" srcId="{875DB93B-9106-4E62-8724-DB080C8CE3B4}" destId="{59DA51B2-A32F-48FE-93B3-491B642D9438}" srcOrd="1" destOrd="0" presId="urn:microsoft.com/office/officeart/2008/layout/VerticalCircleList"/>
    <dgm:cxn modelId="{0E67970F-C689-4C17-BDE3-1FF45B9E10A3}" type="presParOf" srcId="{875DB93B-9106-4E62-8724-DB080C8CE3B4}" destId="{CEF19968-4801-4C6D-A6BC-A867F51871D2}" srcOrd="2" destOrd="0" presId="urn:microsoft.com/office/officeart/2008/layout/VerticalCircleList"/>
    <dgm:cxn modelId="{3A222932-9915-44FE-91BF-44505399D77B}" type="presParOf" srcId="{76D41631-AF5B-4A91-A6F9-637F402578A2}" destId="{D09022FA-B1EF-424D-8594-456E64EE0C75}" srcOrd="1" destOrd="0" presId="urn:microsoft.com/office/officeart/2008/layout/VerticalCircleList"/>
    <dgm:cxn modelId="{0EFBBAA8-4FA3-407F-A8A8-CD56961EA2F8}" type="presParOf" srcId="{D09022FA-B1EF-424D-8594-456E64EE0C75}" destId="{7FF43E8B-80C2-4CD3-B4F6-C39997F7A114}" srcOrd="0" destOrd="0" presId="urn:microsoft.com/office/officeart/2008/layout/VerticalCircleList"/>
    <dgm:cxn modelId="{B0C89B13-A1F8-4005-A6CA-04498ECB99D0}" type="presParOf" srcId="{D09022FA-B1EF-424D-8594-456E64EE0C75}" destId="{28F1F48D-D034-4562-BDE6-EAAB3F4B020E}" srcOrd="1" destOrd="0" presId="urn:microsoft.com/office/officeart/2008/layout/VerticalCircleList"/>
    <dgm:cxn modelId="{F9270112-3644-4327-A7C7-D348240A1A23}" type="presParOf" srcId="{D09022FA-B1EF-424D-8594-456E64EE0C75}" destId="{C1D9A9A7-F8F0-4274-8029-18FE62F0940B}" srcOrd="2" destOrd="0" presId="urn:microsoft.com/office/officeart/2008/layout/VerticalCircleList"/>
    <dgm:cxn modelId="{A9FCDFD8-5D04-4B5D-9F99-78FA088960C1}" type="presParOf" srcId="{76D41631-AF5B-4A91-A6F9-637F402578A2}" destId="{F36E4EC3-AAE2-484B-A2C0-3EB7B258C901}" srcOrd="2" destOrd="0" presId="urn:microsoft.com/office/officeart/2008/layout/VerticalCircleList"/>
    <dgm:cxn modelId="{DF39ECA0-D1F6-4726-9884-1F7E504A0597}" type="presParOf" srcId="{F36E4EC3-AAE2-484B-A2C0-3EB7B258C901}" destId="{53F6701E-E1A2-451E-A238-FD0E1682A873}" srcOrd="0" destOrd="0" presId="urn:microsoft.com/office/officeart/2008/layout/VerticalCircleList"/>
    <dgm:cxn modelId="{4AB721DA-7EE8-471D-B939-8CB9725A90C3}" type="presParOf" srcId="{F36E4EC3-AAE2-484B-A2C0-3EB7B258C901}" destId="{5404965E-858C-4560-9CF2-DD43221EA3F8}" srcOrd="1" destOrd="0" presId="urn:microsoft.com/office/officeart/2008/layout/VerticalCircleList"/>
    <dgm:cxn modelId="{0BD14837-197B-4E6C-86B7-33D2A589040C}" type="presParOf" srcId="{F36E4EC3-AAE2-484B-A2C0-3EB7B258C901}" destId="{8093179B-0A39-4AC3-9CC2-E674EAF68A73}"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07A70E-34DA-41C2-86A7-C12B589372E9}" type="doc">
      <dgm:prSet loTypeId="urn:microsoft.com/office/officeart/2005/8/layout/hProcess9" loCatId="process" qsTypeId="urn:microsoft.com/office/officeart/2005/8/quickstyle/simple1" qsCatId="simple" csTypeId="urn:microsoft.com/office/officeart/2005/8/colors/accent1_4" csCatId="accent1" phldr="1"/>
      <dgm:spPr/>
    </dgm:pt>
    <dgm:pt modelId="{73BCAED2-22E0-48A8-9DA4-3447057AE6A9}">
      <dgm:prSet phldrT="[Text]" custT="1"/>
      <dgm:spPr/>
      <dgm:t>
        <a:bodyPr/>
        <a:lstStyle/>
        <a:p>
          <a:r>
            <a:rPr lang="en-CA" sz="1400" b="0" dirty="0" smtClean="0">
              <a:latin typeface="+mn-lt"/>
              <a:cs typeface="Arial" panose="020B0604020202020204" pitchFamily="34" charset="0"/>
            </a:rPr>
            <a:t>Centre contacts the family</a:t>
          </a:r>
          <a:endParaRPr lang="en-CA" sz="1400" b="0" dirty="0">
            <a:latin typeface="+mn-lt"/>
            <a:cs typeface="Arial" panose="020B0604020202020204" pitchFamily="34" charset="0"/>
          </a:endParaRPr>
        </a:p>
      </dgm:t>
    </dgm:pt>
    <dgm:pt modelId="{105BA6CB-AA49-4B71-9DCF-36403295E1B8}" type="parTrans" cxnId="{595D41DD-562E-42EE-A854-8A1B96D18A0A}">
      <dgm:prSet/>
      <dgm:spPr/>
      <dgm:t>
        <a:bodyPr/>
        <a:lstStyle/>
        <a:p>
          <a:endParaRPr lang="en-CA" b="1">
            <a:solidFill>
              <a:schemeClr val="tx1"/>
            </a:solidFill>
          </a:endParaRPr>
        </a:p>
      </dgm:t>
    </dgm:pt>
    <dgm:pt modelId="{DCC57B52-7AD8-420B-945A-343397710234}" type="sibTrans" cxnId="{595D41DD-562E-42EE-A854-8A1B96D18A0A}">
      <dgm:prSet/>
      <dgm:spPr/>
      <dgm:t>
        <a:bodyPr/>
        <a:lstStyle/>
        <a:p>
          <a:endParaRPr lang="en-CA" b="1">
            <a:solidFill>
              <a:schemeClr val="tx1"/>
            </a:solidFill>
          </a:endParaRPr>
        </a:p>
      </dgm:t>
    </dgm:pt>
    <dgm:pt modelId="{D92F0156-1B05-43B7-9EEF-9BAC97672BE9}">
      <dgm:prSet custT="1"/>
      <dgm:spPr>
        <a:solidFill>
          <a:schemeClr val="accent1">
            <a:lumMod val="75000"/>
          </a:schemeClr>
        </a:solidFill>
      </dgm:spPr>
      <dgm:t>
        <a:bodyPr/>
        <a:lstStyle/>
        <a:p>
          <a:r>
            <a:rPr lang="en-CA" sz="1400" b="0" dirty="0" smtClean="0">
              <a:latin typeface="+mn-lt"/>
              <a:cs typeface="Arial" panose="020B0604020202020204" pitchFamily="34" charset="0"/>
            </a:rPr>
            <a:t>Centre schedules a visit to ensure that this is a program suited to the needs of the child(</a:t>
          </a:r>
          <a:r>
            <a:rPr lang="en-CA" sz="1400" b="0" dirty="0" err="1" smtClean="0">
              <a:latin typeface="+mn-lt"/>
              <a:cs typeface="Arial" panose="020B0604020202020204" pitchFamily="34" charset="0"/>
            </a:rPr>
            <a:t>ren</a:t>
          </a:r>
          <a:r>
            <a:rPr lang="en-CA" sz="1400" b="0" dirty="0" smtClean="0">
              <a:latin typeface="+mn-lt"/>
              <a:cs typeface="Arial" panose="020B0604020202020204" pitchFamily="34" charset="0"/>
            </a:rPr>
            <a:t>) and family.  </a:t>
          </a:r>
          <a:endParaRPr lang="en-CA" sz="1400" b="0" dirty="0">
            <a:latin typeface="+mn-lt"/>
            <a:cs typeface="Arial" panose="020B0604020202020204" pitchFamily="34" charset="0"/>
          </a:endParaRPr>
        </a:p>
      </dgm:t>
    </dgm:pt>
    <dgm:pt modelId="{3977E429-528E-4A41-A38C-0C32C70B089A}" type="parTrans" cxnId="{D4324598-6B90-43EE-AC65-3B39FE4C9648}">
      <dgm:prSet/>
      <dgm:spPr/>
      <dgm:t>
        <a:bodyPr/>
        <a:lstStyle/>
        <a:p>
          <a:endParaRPr lang="en-CA" b="1">
            <a:solidFill>
              <a:schemeClr val="tx1"/>
            </a:solidFill>
          </a:endParaRPr>
        </a:p>
      </dgm:t>
    </dgm:pt>
    <dgm:pt modelId="{81861EFB-FACC-4B4A-8F63-BABB4CCB6C37}" type="sibTrans" cxnId="{D4324598-6B90-43EE-AC65-3B39FE4C9648}">
      <dgm:prSet/>
      <dgm:spPr/>
      <dgm:t>
        <a:bodyPr/>
        <a:lstStyle/>
        <a:p>
          <a:endParaRPr lang="en-CA" b="1">
            <a:solidFill>
              <a:schemeClr val="tx1"/>
            </a:solidFill>
          </a:endParaRPr>
        </a:p>
      </dgm:t>
    </dgm:pt>
    <dgm:pt modelId="{1FA59067-0CD7-4BDE-9800-923B0D1203FB}">
      <dgm:prSet custT="1"/>
      <dgm:spPr>
        <a:solidFill>
          <a:schemeClr val="accent1">
            <a:lumMod val="75000"/>
          </a:schemeClr>
        </a:solidFill>
      </dgm:spPr>
      <dgm:t>
        <a:bodyPr/>
        <a:lstStyle/>
        <a:p>
          <a:r>
            <a:rPr lang="en-CA" sz="1400" b="0" dirty="0" smtClean="0">
              <a:latin typeface="+mn-lt"/>
              <a:cs typeface="Arial" panose="020B0604020202020204" pitchFamily="34" charset="0"/>
            </a:rPr>
            <a:t>Centre asks family if they would like to apply for Fee Subsidy. If they do,  Centre forwards a “Confirmation of Space” to the Child Care Services Division through the Online Child Care Registry and removes child from other waitlists if parent requests.</a:t>
          </a:r>
          <a:endParaRPr lang="en-CA" sz="1400" b="0" dirty="0">
            <a:latin typeface="+mn-lt"/>
            <a:cs typeface="Arial" panose="020B0604020202020204" pitchFamily="34" charset="0"/>
          </a:endParaRPr>
        </a:p>
      </dgm:t>
    </dgm:pt>
    <dgm:pt modelId="{3B9398B5-3995-490B-834B-75D877CCE77C}" type="parTrans" cxnId="{5BE2E8BB-BDFC-42B3-9544-FF541242A75D}">
      <dgm:prSet/>
      <dgm:spPr/>
      <dgm:t>
        <a:bodyPr/>
        <a:lstStyle/>
        <a:p>
          <a:endParaRPr lang="en-CA" b="1">
            <a:solidFill>
              <a:schemeClr val="tx1"/>
            </a:solidFill>
          </a:endParaRPr>
        </a:p>
      </dgm:t>
    </dgm:pt>
    <dgm:pt modelId="{4CFB9C46-BFD8-4A70-8079-6A6C874D5C9F}" type="sibTrans" cxnId="{5BE2E8BB-BDFC-42B3-9544-FF541242A75D}">
      <dgm:prSet/>
      <dgm:spPr/>
      <dgm:t>
        <a:bodyPr/>
        <a:lstStyle/>
        <a:p>
          <a:endParaRPr lang="en-CA" b="1">
            <a:solidFill>
              <a:schemeClr val="tx1"/>
            </a:solidFill>
          </a:endParaRPr>
        </a:p>
      </dgm:t>
    </dgm:pt>
    <dgm:pt modelId="{0152075D-4162-40CE-B520-532A4AF2D5C5}" type="pres">
      <dgm:prSet presAssocID="{CF07A70E-34DA-41C2-86A7-C12B589372E9}" presName="CompostProcess" presStyleCnt="0">
        <dgm:presLayoutVars>
          <dgm:dir/>
          <dgm:resizeHandles val="exact"/>
        </dgm:presLayoutVars>
      </dgm:prSet>
      <dgm:spPr/>
    </dgm:pt>
    <dgm:pt modelId="{17A04367-276E-44E4-9F70-2D2FAA9BC598}" type="pres">
      <dgm:prSet presAssocID="{CF07A70E-34DA-41C2-86A7-C12B589372E9}" presName="arrow" presStyleLbl="bgShp" presStyleIdx="0" presStyleCnt="1"/>
      <dgm:spPr>
        <a:solidFill>
          <a:schemeClr val="accent1">
            <a:lumMod val="20000"/>
            <a:lumOff val="80000"/>
          </a:schemeClr>
        </a:solidFill>
      </dgm:spPr>
    </dgm:pt>
    <dgm:pt modelId="{6CE24C0A-0C15-4215-9C5D-40E8666AC34F}" type="pres">
      <dgm:prSet presAssocID="{CF07A70E-34DA-41C2-86A7-C12B589372E9}" presName="linearProcess" presStyleCnt="0"/>
      <dgm:spPr/>
    </dgm:pt>
    <dgm:pt modelId="{C45D5678-A887-4B09-9D99-9A4996E09C44}" type="pres">
      <dgm:prSet presAssocID="{73BCAED2-22E0-48A8-9DA4-3447057AE6A9}" presName="textNode" presStyleLbl="node1" presStyleIdx="0" presStyleCnt="3">
        <dgm:presLayoutVars>
          <dgm:bulletEnabled val="1"/>
        </dgm:presLayoutVars>
      </dgm:prSet>
      <dgm:spPr/>
      <dgm:t>
        <a:bodyPr/>
        <a:lstStyle/>
        <a:p>
          <a:endParaRPr lang="en-CA"/>
        </a:p>
      </dgm:t>
    </dgm:pt>
    <dgm:pt modelId="{6279B7C7-2665-4261-A097-90D90CA494EB}" type="pres">
      <dgm:prSet presAssocID="{DCC57B52-7AD8-420B-945A-343397710234}" presName="sibTrans" presStyleCnt="0"/>
      <dgm:spPr/>
    </dgm:pt>
    <dgm:pt modelId="{CBBD4353-0B22-4EDB-9B63-87826683D3A8}" type="pres">
      <dgm:prSet presAssocID="{D92F0156-1B05-43B7-9EEF-9BAC97672BE9}" presName="textNode" presStyleLbl="node1" presStyleIdx="1" presStyleCnt="3">
        <dgm:presLayoutVars>
          <dgm:bulletEnabled val="1"/>
        </dgm:presLayoutVars>
      </dgm:prSet>
      <dgm:spPr/>
      <dgm:t>
        <a:bodyPr/>
        <a:lstStyle/>
        <a:p>
          <a:endParaRPr lang="en-CA"/>
        </a:p>
      </dgm:t>
    </dgm:pt>
    <dgm:pt modelId="{D4162D9F-14C2-4D04-B7E7-713DCB1642FF}" type="pres">
      <dgm:prSet presAssocID="{81861EFB-FACC-4B4A-8F63-BABB4CCB6C37}" presName="sibTrans" presStyleCnt="0"/>
      <dgm:spPr/>
    </dgm:pt>
    <dgm:pt modelId="{97438D34-52E3-423B-927A-82960CFEB770}" type="pres">
      <dgm:prSet presAssocID="{1FA59067-0CD7-4BDE-9800-923B0D1203FB}" presName="textNode" presStyleLbl="node1" presStyleIdx="2" presStyleCnt="3" custScaleY="143864">
        <dgm:presLayoutVars>
          <dgm:bulletEnabled val="1"/>
        </dgm:presLayoutVars>
      </dgm:prSet>
      <dgm:spPr/>
      <dgm:t>
        <a:bodyPr/>
        <a:lstStyle/>
        <a:p>
          <a:endParaRPr lang="en-CA"/>
        </a:p>
      </dgm:t>
    </dgm:pt>
  </dgm:ptLst>
  <dgm:cxnLst>
    <dgm:cxn modelId="{5BE2E8BB-BDFC-42B3-9544-FF541242A75D}" srcId="{CF07A70E-34DA-41C2-86A7-C12B589372E9}" destId="{1FA59067-0CD7-4BDE-9800-923B0D1203FB}" srcOrd="2" destOrd="0" parTransId="{3B9398B5-3995-490B-834B-75D877CCE77C}" sibTransId="{4CFB9C46-BFD8-4A70-8079-6A6C874D5C9F}"/>
    <dgm:cxn modelId="{C1F421B8-4691-4AB9-9E61-4C901F89F756}" type="presOf" srcId="{73BCAED2-22E0-48A8-9DA4-3447057AE6A9}" destId="{C45D5678-A887-4B09-9D99-9A4996E09C44}" srcOrd="0" destOrd="0" presId="urn:microsoft.com/office/officeart/2005/8/layout/hProcess9"/>
    <dgm:cxn modelId="{985A1722-DCA4-4B98-A762-969A22CEBC4D}" type="presOf" srcId="{CF07A70E-34DA-41C2-86A7-C12B589372E9}" destId="{0152075D-4162-40CE-B520-532A4AF2D5C5}" srcOrd="0" destOrd="0" presId="urn:microsoft.com/office/officeart/2005/8/layout/hProcess9"/>
    <dgm:cxn modelId="{D4324598-6B90-43EE-AC65-3B39FE4C9648}" srcId="{CF07A70E-34DA-41C2-86A7-C12B589372E9}" destId="{D92F0156-1B05-43B7-9EEF-9BAC97672BE9}" srcOrd="1" destOrd="0" parTransId="{3977E429-528E-4A41-A38C-0C32C70B089A}" sibTransId="{81861EFB-FACC-4B4A-8F63-BABB4CCB6C37}"/>
    <dgm:cxn modelId="{CC9486A4-BBEC-4270-A1D7-198C2F490D5E}" type="presOf" srcId="{1FA59067-0CD7-4BDE-9800-923B0D1203FB}" destId="{97438D34-52E3-423B-927A-82960CFEB770}" srcOrd="0" destOrd="0" presId="urn:microsoft.com/office/officeart/2005/8/layout/hProcess9"/>
    <dgm:cxn modelId="{C9BED663-B7B2-4D46-B259-75CFB8280853}" type="presOf" srcId="{D92F0156-1B05-43B7-9EEF-9BAC97672BE9}" destId="{CBBD4353-0B22-4EDB-9B63-87826683D3A8}" srcOrd="0" destOrd="0" presId="urn:microsoft.com/office/officeart/2005/8/layout/hProcess9"/>
    <dgm:cxn modelId="{595D41DD-562E-42EE-A854-8A1B96D18A0A}" srcId="{CF07A70E-34DA-41C2-86A7-C12B589372E9}" destId="{73BCAED2-22E0-48A8-9DA4-3447057AE6A9}" srcOrd="0" destOrd="0" parTransId="{105BA6CB-AA49-4B71-9DCF-36403295E1B8}" sibTransId="{DCC57B52-7AD8-420B-945A-343397710234}"/>
    <dgm:cxn modelId="{35505B81-EC89-4145-8FA1-B01BBDB4AAD3}" type="presParOf" srcId="{0152075D-4162-40CE-B520-532A4AF2D5C5}" destId="{17A04367-276E-44E4-9F70-2D2FAA9BC598}" srcOrd="0" destOrd="0" presId="urn:microsoft.com/office/officeart/2005/8/layout/hProcess9"/>
    <dgm:cxn modelId="{5FA669CF-F75C-4FA8-8048-FFEF5DB99BE5}" type="presParOf" srcId="{0152075D-4162-40CE-B520-532A4AF2D5C5}" destId="{6CE24C0A-0C15-4215-9C5D-40E8666AC34F}" srcOrd="1" destOrd="0" presId="urn:microsoft.com/office/officeart/2005/8/layout/hProcess9"/>
    <dgm:cxn modelId="{C02EB6BD-3726-49C1-B8A8-7A697FCF847E}" type="presParOf" srcId="{6CE24C0A-0C15-4215-9C5D-40E8666AC34F}" destId="{C45D5678-A887-4B09-9D99-9A4996E09C44}" srcOrd="0" destOrd="0" presId="urn:microsoft.com/office/officeart/2005/8/layout/hProcess9"/>
    <dgm:cxn modelId="{AE60865E-C9EB-400A-8887-6538F476A968}" type="presParOf" srcId="{6CE24C0A-0C15-4215-9C5D-40E8666AC34F}" destId="{6279B7C7-2665-4261-A097-90D90CA494EB}" srcOrd="1" destOrd="0" presId="urn:microsoft.com/office/officeart/2005/8/layout/hProcess9"/>
    <dgm:cxn modelId="{64DA48D3-41A6-45B3-BCE4-EA4F8F7A2D1B}" type="presParOf" srcId="{6CE24C0A-0C15-4215-9C5D-40E8666AC34F}" destId="{CBBD4353-0B22-4EDB-9B63-87826683D3A8}" srcOrd="2" destOrd="0" presId="urn:microsoft.com/office/officeart/2005/8/layout/hProcess9"/>
    <dgm:cxn modelId="{2BE9172C-C11B-4DF9-90B5-CB4826966D2C}" type="presParOf" srcId="{6CE24C0A-0C15-4215-9C5D-40E8666AC34F}" destId="{D4162D9F-14C2-4D04-B7E7-713DCB1642FF}" srcOrd="3" destOrd="0" presId="urn:microsoft.com/office/officeart/2005/8/layout/hProcess9"/>
    <dgm:cxn modelId="{040D2975-17CD-4090-B2F0-68293EADB350}" type="presParOf" srcId="{6CE24C0A-0C15-4215-9C5D-40E8666AC34F}" destId="{97438D34-52E3-423B-927A-82960CFEB77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CBD27E-464E-4C3A-B990-D2BA3BBE456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CA"/>
        </a:p>
      </dgm:t>
    </dgm:pt>
    <dgm:pt modelId="{B3FCA038-45F6-4477-B889-C2C49104E35E}">
      <dgm:prSet phldrT="[Text]" custT="1"/>
      <dgm:spPr/>
      <dgm:t>
        <a:bodyPr/>
        <a:lstStyle/>
        <a:p>
          <a:r>
            <a:rPr lang="en-US" sz="1100" dirty="0" smtClean="0">
              <a:latin typeface="Arial" panose="020B0604020202020204" pitchFamily="34" charset="0"/>
              <a:cs typeface="Arial" panose="020B0604020202020204" pitchFamily="34" charset="0"/>
            </a:rPr>
            <a:t>Physicians  </a:t>
          </a:r>
          <a:endParaRPr lang="en-CA" sz="1100" dirty="0"/>
        </a:p>
      </dgm:t>
    </dgm:pt>
    <dgm:pt modelId="{BB997F94-DA9B-4225-8BE5-5F44619468AF}" type="parTrans" cxnId="{66FA6E74-5B39-4569-8A9D-71B56C8A845C}">
      <dgm:prSet/>
      <dgm:spPr/>
      <dgm:t>
        <a:bodyPr/>
        <a:lstStyle/>
        <a:p>
          <a:endParaRPr lang="en-CA" sz="3200"/>
        </a:p>
      </dgm:t>
    </dgm:pt>
    <dgm:pt modelId="{DE834349-9767-4A50-976F-E54CB93A1E70}" type="sibTrans" cxnId="{66FA6E74-5B39-4569-8A9D-71B56C8A845C}">
      <dgm:prSet/>
      <dgm:spPr/>
      <dgm:t>
        <a:bodyPr/>
        <a:lstStyle/>
        <a:p>
          <a:endParaRPr lang="en-CA" sz="3200"/>
        </a:p>
      </dgm:t>
    </dgm:pt>
    <dgm:pt modelId="{FE04AD4D-F5A3-4ADB-A43F-4CABA5C5BEBB}">
      <dgm:prSet custT="1"/>
      <dgm:spPr/>
      <dgm:t>
        <a:bodyPr/>
        <a:lstStyle/>
        <a:p>
          <a:r>
            <a:rPr lang="en-US" sz="1100" dirty="0" smtClean="0">
              <a:latin typeface="Arial" panose="020B0604020202020204" pitchFamily="34" charset="0"/>
              <a:cs typeface="Arial" panose="020B0604020202020204" pitchFamily="34" charset="0"/>
            </a:rPr>
            <a:t>Public Health Nurses  </a:t>
          </a:r>
          <a:endParaRPr lang="en-US" sz="1100" dirty="0">
            <a:latin typeface="Arial" panose="020B0604020202020204" pitchFamily="34" charset="0"/>
            <a:cs typeface="Arial" panose="020B0604020202020204" pitchFamily="34" charset="0"/>
          </a:endParaRPr>
        </a:p>
      </dgm:t>
    </dgm:pt>
    <dgm:pt modelId="{92A3B890-0983-4592-A5D6-500E69345196}" type="parTrans" cxnId="{9A6F1BEE-F730-4D62-8926-A08F14E7BDEC}">
      <dgm:prSet/>
      <dgm:spPr/>
      <dgm:t>
        <a:bodyPr/>
        <a:lstStyle/>
        <a:p>
          <a:endParaRPr lang="en-CA" sz="3200"/>
        </a:p>
      </dgm:t>
    </dgm:pt>
    <dgm:pt modelId="{C3341896-2BC3-470A-9963-868585452FD9}" type="sibTrans" cxnId="{9A6F1BEE-F730-4D62-8926-A08F14E7BDEC}">
      <dgm:prSet/>
      <dgm:spPr/>
      <dgm:t>
        <a:bodyPr/>
        <a:lstStyle/>
        <a:p>
          <a:endParaRPr lang="en-CA" sz="3200"/>
        </a:p>
      </dgm:t>
    </dgm:pt>
    <dgm:pt modelId="{5C2A561D-D414-474A-BCC2-E5E54D75BF22}">
      <dgm:prSet custT="1"/>
      <dgm:spPr/>
      <dgm:t>
        <a:bodyPr/>
        <a:lstStyle/>
        <a:p>
          <a:r>
            <a:rPr lang="en-US" sz="1100" dirty="0" smtClean="0">
              <a:latin typeface="Arial" panose="020B0604020202020204" pitchFamily="34" charset="0"/>
              <a:cs typeface="Arial" panose="020B0604020202020204" pitchFamily="34" charset="0"/>
            </a:rPr>
            <a:t>Speech Language Pathologists  </a:t>
          </a:r>
          <a:endParaRPr lang="en-US" sz="1100" dirty="0">
            <a:latin typeface="Arial" panose="020B0604020202020204" pitchFamily="34" charset="0"/>
            <a:cs typeface="Arial" panose="020B0604020202020204" pitchFamily="34" charset="0"/>
          </a:endParaRPr>
        </a:p>
      </dgm:t>
    </dgm:pt>
    <dgm:pt modelId="{EAE8C713-3D5D-43EF-A9C7-FF8B4C56E97F}" type="parTrans" cxnId="{95E846AE-18D6-414B-8830-D6B5F0E91A8F}">
      <dgm:prSet/>
      <dgm:spPr/>
      <dgm:t>
        <a:bodyPr/>
        <a:lstStyle/>
        <a:p>
          <a:endParaRPr lang="en-CA" sz="3200"/>
        </a:p>
      </dgm:t>
    </dgm:pt>
    <dgm:pt modelId="{F2FEA474-2EF1-477A-8E34-29A1BC56F7DA}" type="sibTrans" cxnId="{95E846AE-18D6-414B-8830-D6B5F0E91A8F}">
      <dgm:prSet/>
      <dgm:spPr/>
      <dgm:t>
        <a:bodyPr/>
        <a:lstStyle/>
        <a:p>
          <a:endParaRPr lang="en-CA" sz="3200"/>
        </a:p>
      </dgm:t>
    </dgm:pt>
    <dgm:pt modelId="{0AE9FB8B-93E1-4042-9764-ACE1A9DF06D2}">
      <dgm:prSet custT="1"/>
      <dgm:spPr/>
      <dgm:t>
        <a:bodyPr/>
        <a:lstStyle/>
        <a:p>
          <a:r>
            <a:rPr lang="en-US" sz="1100" dirty="0" smtClean="0">
              <a:latin typeface="Arial" panose="020B0604020202020204" pitchFamily="34" charset="0"/>
              <a:cs typeface="Arial" panose="020B0604020202020204" pitchFamily="34" charset="0"/>
            </a:rPr>
            <a:t>Psychologists </a:t>
          </a:r>
          <a:endParaRPr lang="en-US" sz="1100" dirty="0">
            <a:latin typeface="Arial" panose="020B0604020202020204" pitchFamily="34" charset="0"/>
            <a:cs typeface="Arial" panose="020B0604020202020204" pitchFamily="34" charset="0"/>
          </a:endParaRPr>
        </a:p>
      </dgm:t>
    </dgm:pt>
    <dgm:pt modelId="{E9321316-69F3-4EC3-BFFE-B189AA74C06F}" type="parTrans" cxnId="{4379FB7F-EDE7-4CC1-9A39-8ED493720257}">
      <dgm:prSet/>
      <dgm:spPr/>
      <dgm:t>
        <a:bodyPr/>
        <a:lstStyle/>
        <a:p>
          <a:endParaRPr lang="en-CA" sz="3200"/>
        </a:p>
      </dgm:t>
    </dgm:pt>
    <dgm:pt modelId="{AD4C6ADD-8B42-4B86-8C1E-9E421FC03851}" type="sibTrans" cxnId="{4379FB7F-EDE7-4CC1-9A39-8ED493720257}">
      <dgm:prSet/>
      <dgm:spPr/>
      <dgm:t>
        <a:bodyPr/>
        <a:lstStyle/>
        <a:p>
          <a:endParaRPr lang="en-CA" sz="3200"/>
        </a:p>
      </dgm:t>
    </dgm:pt>
    <dgm:pt modelId="{B8789BFE-BD98-4F6D-AB80-E1E7B5295E5C}">
      <dgm:prSet custT="1"/>
      <dgm:spPr/>
      <dgm:t>
        <a:bodyPr/>
        <a:lstStyle/>
        <a:p>
          <a:r>
            <a:rPr lang="en-US" sz="1100" dirty="0" smtClean="0">
              <a:latin typeface="Arial" panose="020B0604020202020204" pitchFamily="34" charset="0"/>
              <a:cs typeface="Arial" panose="020B0604020202020204" pitchFamily="34" charset="0"/>
            </a:rPr>
            <a:t>Resource Consultants </a:t>
          </a:r>
        </a:p>
      </dgm:t>
    </dgm:pt>
    <dgm:pt modelId="{491924B7-EE01-41E7-AAF2-B9CC5CEA8837}" type="parTrans" cxnId="{06D0AC25-82FD-4068-AD9B-9AAB470DB30E}">
      <dgm:prSet/>
      <dgm:spPr/>
      <dgm:t>
        <a:bodyPr/>
        <a:lstStyle/>
        <a:p>
          <a:endParaRPr lang="en-CA" sz="3200"/>
        </a:p>
      </dgm:t>
    </dgm:pt>
    <dgm:pt modelId="{5761D287-744C-4E7A-9721-34B6352212AA}" type="sibTrans" cxnId="{06D0AC25-82FD-4068-AD9B-9AAB470DB30E}">
      <dgm:prSet/>
      <dgm:spPr/>
      <dgm:t>
        <a:bodyPr/>
        <a:lstStyle/>
        <a:p>
          <a:endParaRPr lang="en-CA" sz="3200"/>
        </a:p>
      </dgm:t>
    </dgm:pt>
    <dgm:pt modelId="{58C0F911-5D54-4C88-A249-C747E95F277F}">
      <dgm:prSet custT="1"/>
      <dgm:spPr/>
      <dgm:t>
        <a:bodyPr/>
        <a:lstStyle/>
        <a:p>
          <a:r>
            <a:rPr lang="en-US" sz="1100" dirty="0" smtClean="0">
              <a:latin typeface="Arial" panose="020B0604020202020204" pitchFamily="34" charset="0"/>
              <a:cs typeface="Arial" panose="020B0604020202020204" pitchFamily="34" charset="0"/>
            </a:rPr>
            <a:t>Infant Child Development Worker </a:t>
          </a:r>
          <a:endParaRPr lang="en-US" sz="1100" dirty="0">
            <a:latin typeface="Arial" panose="020B0604020202020204" pitchFamily="34" charset="0"/>
            <a:cs typeface="Arial" panose="020B0604020202020204" pitchFamily="34" charset="0"/>
          </a:endParaRPr>
        </a:p>
      </dgm:t>
    </dgm:pt>
    <dgm:pt modelId="{F4C25783-1A27-4E5F-8FDB-2E3899FA61E0}" type="parTrans" cxnId="{47208F75-F369-4CCA-9D85-3D354EB50270}">
      <dgm:prSet/>
      <dgm:spPr/>
      <dgm:t>
        <a:bodyPr/>
        <a:lstStyle/>
        <a:p>
          <a:endParaRPr lang="en-CA" sz="3200"/>
        </a:p>
      </dgm:t>
    </dgm:pt>
    <dgm:pt modelId="{0D19F48C-8026-4D57-8477-9A103A97C707}" type="sibTrans" cxnId="{47208F75-F369-4CCA-9D85-3D354EB50270}">
      <dgm:prSet/>
      <dgm:spPr/>
      <dgm:t>
        <a:bodyPr/>
        <a:lstStyle/>
        <a:p>
          <a:endParaRPr lang="en-CA" sz="3200"/>
        </a:p>
      </dgm:t>
    </dgm:pt>
    <dgm:pt modelId="{28A62851-21E9-4379-8B6B-D12CC11BFA9A}">
      <dgm:prSet custT="1"/>
      <dgm:spPr/>
      <dgm:t>
        <a:bodyPr/>
        <a:lstStyle/>
        <a:p>
          <a:r>
            <a:rPr lang="en-US" sz="1100" dirty="0" smtClean="0">
              <a:latin typeface="Arial" panose="020B0604020202020204" pitchFamily="34" charset="0"/>
              <a:cs typeface="Arial" panose="020B0604020202020204" pitchFamily="34" charset="0"/>
            </a:rPr>
            <a:t>And other community agencies or professionals working with the child and family</a:t>
          </a:r>
          <a:endParaRPr lang="en-US" sz="1100" dirty="0">
            <a:latin typeface="Arial" panose="020B0604020202020204" pitchFamily="34" charset="0"/>
            <a:cs typeface="Arial" panose="020B0604020202020204" pitchFamily="34" charset="0"/>
          </a:endParaRPr>
        </a:p>
      </dgm:t>
    </dgm:pt>
    <dgm:pt modelId="{AE511F7E-DA69-41A1-920F-878815B6C463}" type="parTrans" cxnId="{8F0F9E3A-2199-48AD-9379-7D87F77D932C}">
      <dgm:prSet/>
      <dgm:spPr/>
      <dgm:t>
        <a:bodyPr/>
        <a:lstStyle/>
        <a:p>
          <a:endParaRPr lang="en-CA" sz="3200"/>
        </a:p>
      </dgm:t>
    </dgm:pt>
    <dgm:pt modelId="{39F524E8-9DD2-4016-8E65-C0B97358A446}" type="sibTrans" cxnId="{8F0F9E3A-2199-48AD-9379-7D87F77D932C}">
      <dgm:prSet/>
      <dgm:spPr/>
      <dgm:t>
        <a:bodyPr/>
        <a:lstStyle/>
        <a:p>
          <a:endParaRPr lang="en-CA" sz="3200"/>
        </a:p>
      </dgm:t>
    </dgm:pt>
    <dgm:pt modelId="{51483FA7-0AF0-4F03-8642-0437802021CB}" type="pres">
      <dgm:prSet presAssocID="{C6CBD27E-464E-4C3A-B990-D2BA3BBE4567}" presName="CompostProcess" presStyleCnt="0">
        <dgm:presLayoutVars>
          <dgm:dir/>
          <dgm:resizeHandles val="exact"/>
        </dgm:presLayoutVars>
      </dgm:prSet>
      <dgm:spPr/>
      <dgm:t>
        <a:bodyPr/>
        <a:lstStyle/>
        <a:p>
          <a:endParaRPr lang="en-CA"/>
        </a:p>
      </dgm:t>
    </dgm:pt>
    <dgm:pt modelId="{4848031D-7507-4F09-8561-5FD25625BB61}" type="pres">
      <dgm:prSet presAssocID="{C6CBD27E-464E-4C3A-B990-D2BA3BBE4567}" presName="arrow" presStyleLbl="bgShp" presStyleIdx="0" presStyleCnt="1" custLinFactNeighborY="595"/>
      <dgm:spPr/>
    </dgm:pt>
    <dgm:pt modelId="{7E270FBA-F697-4A99-B685-26677CCC34F0}" type="pres">
      <dgm:prSet presAssocID="{C6CBD27E-464E-4C3A-B990-D2BA3BBE4567}" presName="linearProcess" presStyleCnt="0"/>
      <dgm:spPr/>
    </dgm:pt>
    <dgm:pt modelId="{7923B92D-8BC7-4AF6-BF39-0D604355468D}" type="pres">
      <dgm:prSet presAssocID="{B3FCA038-45F6-4477-B889-C2C49104E35E}" presName="textNode" presStyleLbl="node1" presStyleIdx="0" presStyleCnt="7">
        <dgm:presLayoutVars>
          <dgm:bulletEnabled val="1"/>
        </dgm:presLayoutVars>
      </dgm:prSet>
      <dgm:spPr/>
      <dgm:t>
        <a:bodyPr/>
        <a:lstStyle/>
        <a:p>
          <a:endParaRPr lang="en-CA"/>
        </a:p>
      </dgm:t>
    </dgm:pt>
    <dgm:pt modelId="{58CE309C-516D-448A-B1D9-BB7E62EAC77D}" type="pres">
      <dgm:prSet presAssocID="{DE834349-9767-4A50-976F-E54CB93A1E70}" presName="sibTrans" presStyleCnt="0"/>
      <dgm:spPr/>
    </dgm:pt>
    <dgm:pt modelId="{A7E4B92F-19B8-44FD-A111-600EA7900291}" type="pres">
      <dgm:prSet presAssocID="{FE04AD4D-F5A3-4ADB-A43F-4CABA5C5BEBB}" presName="textNode" presStyleLbl="node1" presStyleIdx="1" presStyleCnt="7">
        <dgm:presLayoutVars>
          <dgm:bulletEnabled val="1"/>
        </dgm:presLayoutVars>
      </dgm:prSet>
      <dgm:spPr/>
      <dgm:t>
        <a:bodyPr/>
        <a:lstStyle/>
        <a:p>
          <a:endParaRPr lang="en-CA"/>
        </a:p>
      </dgm:t>
    </dgm:pt>
    <dgm:pt modelId="{CB82A8E5-2455-4B60-B0A0-EF82566C27DE}" type="pres">
      <dgm:prSet presAssocID="{C3341896-2BC3-470A-9963-868585452FD9}" presName="sibTrans" presStyleCnt="0"/>
      <dgm:spPr/>
    </dgm:pt>
    <dgm:pt modelId="{2E0E0815-D68E-42BF-B506-68E9AB4F378D}" type="pres">
      <dgm:prSet presAssocID="{5C2A561D-D414-474A-BCC2-E5E54D75BF22}" presName="textNode" presStyleLbl="node1" presStyleIdx="2" presStyleCnt="7" custScaleX="120897">
        <dgm:presLayoutVars>
          <dgm:bulletEnabled val="1"/>
        </dgm:presLayoutVars>
      </dgm:prSet>
      <dgm:spPr/>
      <dgm:t>
        <a:bodyPr/>
        <a:lstStyle/>
        <a:p>
          <a:endParaRPr lang="en-CA"/>
        </a:p>
      </dgm:t>
    </dgm:pt>
    <dgm:pt modelId="{79A087E2-B546-482C-A928-C57D43938024}" type="pres">
      <dgm:prSet presAssocID="{F2FEA474-2EF1-477A-8E34-29A1BC56F7DA}" presName="sibTrans" presStyleCnt="0"/>
      <dgm:spPr/>
    </dgm:pt>
    <dgm:pt modelId="{25279B8C-A5C6-49B2-BD4C-7C0077D80A59}" type="pres">
      <dgm:prSet presAssocID="{0AE9FB8B-93E1-4042-9764-ACE1A9DF06D2}" presName="textNode" presStyleLbl="node1" presStyleIdx="3" presStyleCnt="7" custScaleX="117572" custScaleY="108108" custLinFactNeighborX="-4236" custLinFactNeighborY="-5550">
        <dgm:presLayoutVars>
          <dgm:bulletEnabled val="1"/>
        </dgm:presLayoutVars>
      </dgm:prSet>
      <dgm:spPr/>
      <dgm:t>
        <a:bodyPr/>
        <a:lstStyle/>
        <a:p>
          <a:endParaRPr lang="en-CA"/>
        </a:p>
      </dgm:t>
    </dgm:pt>
    <dgm:pt modelId="{579F160B-86CC-4C96-A68E-F36A75334076}" type="pres">
      <dgm:prSet presAssocID="{AD4C6ADD-8B42-4B86-8C1E-9E421FC03851}" presName="sibTrans" presStyleCnt="0"/>
      <dgm:spPr/>
    </dgm:pt>
    <dgm:pt modelId="{F6E2AE18-2D7B-4064-AA4E-ECD1BD5DEE9E}" type="pres">
      <dgm:prSet presAssocID="{B8789BFE-BD98-4F6D-AB80-E1E7B5295E5C}" presName="textNode" presStyleLbl="node1" presStyleIdx="4" presStyleCnt="7">
        <dgm:presLayoutVars>
          <dgm:bulletEnabled val="1"/>
        </dgm:presLayoutVars>
      </dgm:prSet>
      <dgm:spPr/>
      <dgm:t>
        <a:bodyPr/>
        <a:lstStyle/>
        <a:p>
          <a:endParaRPr lang="en-CA"/>
        </a:p>
      </dgm:t>
    </dgm:pt>
    <dgm:pt modelId="{5F54AD3F-0729-4852-AE85-3EBCBFAFF16E}" type="pres">
      <dgm:prSet presAssocID="{5761D287-744C-4E7A-9721-34B6352212AA}" presName="sibTrans" presStyleCnt="0"/>
      <dgm:spPr/>
    </dgm:pt>
    <dgm:pt modelId="{9A66B42E-7AEC-4EE4-ABC1-B8D76C315346}" type="pres">
      <dgm:prSet presAssocID="{58C0F911-5D54-4C88-A249-C747E95F277F}" presName="textNode" presStyleLbl="node1" presStyleIdx="5" presStyleCnt="7" custScaleX="125084">
        <dgm:presLayoutVars>
          <dgm:bulletEnabled val="1"/>
        </dgm:presLayoutVars>
      </dgm:prSet>
      <dgm:spPr/>
      <dgm:t>
        <a:bodyPr/>
        <a:lstStyle/>
        <a:p>
          <a:endParaRPr lang="en-CA"/>
        </a:p>
      </dgm:t>
    </dgm:pt>
    <dgm:pt modelId="{79009C3D-81D0-42AF-88F4-6658944DEDBC}" type="pres">
      <dgm:prSet presAssocID="{0D19F48C-8026-4D57-8477-9A103A97C707}" presName="sibTrans" presStyleCnt="0"/>
      <dgm:spPr/>
    </dgm:pt>
    <dgm:pt modelId="{031FAEA3-22D1-439A-A3FA-BF28B29A031F}" type="pres">
      <dgm:prSet presAssocID="{28A62851-21E9-4379-8B6B-D12CC11BFA9A}" presName="textNode" presStyleLbl="node1" presStyleIdx="6" presStyleCnt="7" custScaleX="110797" custScaleY="189189">
        <dgm:presLayoutVars>
          <dgm:bulletEnabled val="1"/>
        </dgm:presLayoutVars>
      </dgm:prSet>
      <dgm:spPr/>
      <dgm:t>
        <a:bodyPr/>
        <a:lstStyle/>
        <a:p>
          <a:endParaRPr lang="en-CA"/>
        </a:p>
      </dgm:t>
    </dgm:pt>
  </dgm:ptLst>
  <dgm:cxnLst>
    <dgm:cxn modelId="{AF25AF63-DE96-4D15-8B11-BCE173A526F6}" type="presOf" srcId="{B8789BFE-BD98-4F6D-AB80-E1E7B5295E5C}" destId="{F6E2AE18-2D7B-4064-AA4E-ECD1BD5DEE9E}" srcOrd="0" destOrd="0" presId="urn:microsoft.com/office/officeart/2005/8/layout/hProcess9"/>
    <dgm:cxn modelId="{5825ADD9-565A-4A54-9681-0C484EA61C6C}" type="presOf" srcId="{B3FCA038-45F6-4477-B889-C2C49104E35E}" destId="{7923B92D-8BC7-4AF6-BF39-0D604355468D}" srcOrd="0" destOrd="0" presId="urn:microsoft.com/office/officeart/2005/8/layout/hProcess9"/>
    <dgm:cxn modelId="{4379FB7F-EDE7-4CC1-9A39-8ED493720257}" srcId="{C6CBD27E-464E-4C3A-B990-D2BA3BBE4567}" destId="{0AE9FB8B-93E1-4042-9764-ACE1A9DF06D2}" srcOrd="3" destOrd="0" parTransId="{E9321316-69F3-4EC3-BFFE-B189AA74C06F}" sibTransId="{AD4C6ADD-8B42-4B86-8C1E-9E421FC03851}"/>
    <dgm:cxn modelId="{06D0AC25-82FD-4068-AD9B-9AAB470DB30E}" srcId="{C6CBD27E-464E-4C3A-B990-D2BA3BBE4567}" destId="{B8789BFE-BD98-4F6D-AB80-E1E7B5295E5C}" srcOrd="4" destOrd="0" parTransId="{491924B7-EE01-41E7-AAF2-B9CC5CEA8837}" sibTransId="{5761D287-744C-4E7A-9721-34B6352212AA}"/>
    <dgm:cxn modelId="{77466797-565C-44EF-B9E3-8CE0A38AFCA6}" type="presOf" srcId="{28A62851-21E9-4379-8B6B-D12CC11BFA9A}" destId="{031FAEA3-22D1-439A-A3FA-BF28B29A031F}" srcOrd="0" destOrd="0" presId="urn:microsoft.com/office/officeart/2005/8/layout/hProcess9"/>
    <dgm:cxn modelId="{8509BC7E-C821-404C-8986-DD0E75703833}" type="presOf" srcId="{5C2A561D-D414-474A-BCC2-E5E54D75BF22}" destId="{2E0E0815-D68E-42BF-B506-68E9AB4F378D}" srcOrd="0" destOrd="0" presId="urn:microsoft.com/office/officeart/2005/8/layout/hProcess9"/>
    <dgm:cxn modelId="{F475FF4D-7C89-4F20-A7D7-4F58E1560507}" type="presOf" srcId="{58C0F911-5D54-4C88-A249-C747E95F277F}" destId="{9A66B42E-7AEC-4EE4-ABC1-B8D76C315346}" srcOrd="0" destOrd="0" presId="urn:microsoft.com/office/officeart/2005/8/layout/hProcess9"/>
    <dgm:cxn modelId="{BFD4A42C-0C47-4C49-A363-FAECA9D17E4D}" type="presOf" srcId="{0AE9FB8B-93E1-4042-9764-ACE1A9DF06D2}" destId="{25279B8C-A5C6-49B2-BD4C-7C0077D80A59}" srcOrd="0" destOrd="0" presId="urn:microsoft.com/office/officeart/2005/8/layout/hProcess9"/>
    <dgm:cxn modelId="{95E846AE-18D6-414B-8830-D6B5F0E91A8F}" srcId="{C6CBD27E-464E-4C3A-B990-D2BA3BBE4567}" destId="{5C2A561D-D414-474A-BCC2-E5E54D75BF22}" srcOrd="2" destOrd="0" parTransId="{EAE8C713-3D5D-43EF-A9C7-FF8B4C56E97F}" sibTransId="{F2FEA474-2EF1-477A-8E34-29A1BC56F7DA}"/>
    <dgm:cxn modelId="{22461B4D-288A-4647-95F1-C7CD5A6BBAAC}" type="presOf" srcId="{C6CBD27E-464E-4C3A-B990-D2BA3BBE4567}" destId="{51483FA7-0AF0-4F03-8642-0437802021CB}" srcOrd="0" destOrd="0" presId="urn:microsoft.com/office/officeart/2005/8/layout/hProcess9"/>
    <dgm:cxn modelId="{8F0F9E3A-2199-48AD-9379-7D87F77D932C}" srcId="{C6CBD27E-464E-4C3A-B990-D2BA3BBE4567}" destId="{28A62851-21E9-4379-8B6B-D12CC11BFA9A}" srcOrd="6" destOrd="0" parTransId="{AE511F7E-DA69-41A1-920F-878815B6C463}" sibTransId="{39F524E8-9DD2-4016-8E65-C0B97358A446}"/>
    <dgm:cxn modelId="{47208F75-F369-4CCA-9D85-3D354EB50270}" srcId="{C6CBD27E-464E-4C3A-B990-D2BA3BBE4567}" destId="{58C0F911-5D54-4C88-A249-C747E95F277F}" srcOrd="5" destOrd="0" parTransId="{F4C25783-1A27-4E5F-8FDB-2E3899FA61E0}" sibTransId="{0D19F48C-8026-4D57-8477-9A103A97C707}"/>
    <dgm:cxn modelId="{66FA6E74-5B39-4569-8A9D-71B56C8A845C}" srcId="{C6CBD27E-464E-4C3A-B990-D2BA3BBE4567}" destId="{B3FCA038-45F6-4477-B889-C2C49104E35E}" srcOrd="0" destOrd="0" parTransId="{BB997F94-DA9B-4225-8BE5-5F44619468AF}" sibTransId="{DE834349-9767-4A50-976F-E54CB93A1E70}"/>
    <dgm:cxn modelId="{362C4E6C-9803-4FD6-BF1F-0B629BEC2E44}" type="presOf" srcId="{FE04AD4D-F5A3-4ADB-A43F-4CABA5C5BEBB}" destId="{A7E4B92F-19B8-44FD-A111-600EA7900291}" srcOrd="0" destOrd="0" presId="urn:microsoft.com/office/officeart/2005/8/layout/hProcess9"/>
    <dgm:cxn modelId="{9A6F1BEE-F730-4D62-8926-A08F14E7BDEC}" srcId="{C6CBD27E-464E-4C3A-B990-D2BA3BBE4567}" destId="{FE04AD4D-F5A3-4ADB-A43F-4CABA5C5BEBB}" srcOrd="1" destOrd="0" parTransId="{92A3B890-0983-4592-A5D6-500E69345196}" sibTransId="{C3341896-2BC3-470A-9963-868585452FD9}"/>
    <dgm:cxn modelId="{2D46268D-8464-4163-867A-77E41ED3A8FE}" type="presParOf" srcId="{51483FA7-0AF0-4F03-8642-0437802021CB}" destId="{4848031D-7507-4F09-8561-5FD25625BB61}" srcOrd="0" destOrd="0" presId="urn:microsoft.com/office/officeart/2005/8/layout/hProcess9"/>
    <dgm:cxn modelId="{B60C6A70-491F-4DB7-A74B-5CA4D6484606}" type="presParOf" srcId="{51483FA7-0AF0-4F03-8642-0437802021CB}" destId="{7E270FBA-F697-4A99-B685-26677CCC34F0}" srcOrd="1" destOrd="0" presId="urn:microsoft.com/office/officeart/2005/8/layout/hProcess9"/>
    <dgm:cxn modelId="{62B6F267-AAF7-4C91-BB8F-D5B46F578A00}" type="presParOf" srcId="{7E270FBA-F697-4A99-B685-26677CCC34F0}" destId="{7923B92D-8BC7-4AF6-BF39-0D604355468D}" srcOrd="0" destOrd="0" presId="urn:microsoft.com/office/officeart/2005/8/layout/hProcess9"/>
    <dgm:cxn modelId="{9B9B8CAC-9A2C-4622-A90D-795F24CD02F2}" type="presParOf" srcId="{7E270FBA-F697-4A99-B685-26677CCC34F0}" destId="{58CE309C-516D-448A-B1D9-BB7E62EAC77D}" srcOrd="1" destOrd="0" presId="urn:microsoft.com/office/officeart/2005/8/layout/hProcess9"/>
    <dgm:cxn modelId="{7C2A7899-3FEF-4387-BAB0-4748C244B986}" type="presParOf" srcId="{7E270FBA-F697-4A99-B685-26677CCC34F0}" destId="{A7E4B92F-19B8-44FD-A111-600EA7900291}" srcOrd="2" destOrd="0" presId="urn:microsoft.com/office/officeart/2005/8/layout/hProcess9"/>
    <dgm:cxn modelId="{8FB84E36-472D-464B-BB28-002ED5145B18}" type="presParOf" srcId="{7E270FBA-F697-4A99-B685-26677CCC34F0}" destId="{CB82A8E5-2455-4B60-B0A0-EF82566C27DE}" srcOrd="3" destOrd="0" presId="urn:microsoft.com/office/officeart/2005/8/layout/hProcess9"/>
    <dgm:cxn modelId="{5F49B9BA-D7D2-463D-9D85-853CED748DF2}" type="presParOf" srcId="{7E270FBA-F697-4A99-B685-26677CCC34F0}" destId="{2E0E0815-D68E-42BF-B506-68E9AB4F378D}" srcOrd="4" destOrd="0" presId="urn:microsoft.com/office/officeart/2005/8/layout/hProcess9"/>
    <dgm:cxn modelId="{81DA1DC3-2768-43A2-88AD-7C28B51107E9}" type="presParOf" srcId="{7E270FBA-F697-4A99-B685-26677CCC34F0}" destId="{79A087E2-B546-482C-A928-C57D43938024}" srcOrd="5" destOrd="0" presId="urn:microsoft.com/office/officeart/2005/8/layout/hProcess9"/>
    <dgm:cxn modelId="{D225E412-A746-4022-9AE5-5B3D252FAC84}" type="presParOf" srcId="{7E270FBA-F697-4A99-B685-26677CCC34F0}" destId="{25279B8C-A5C6-49B2-BD4C-7C0077D80A59}" srcOrd="6" destOrd="0" presId="urn:microsoft.com/office/officeart/2005/8/layout/hProcess9"/>
    <dgm:cxn modelId="{71BC4F17-5FCE-418A-9982-6F7717802D41}" type="presParOf" srcId="{7E270FBA-F697-4A99-B685-26677CCC34F0}" destId="{579F160B-86CC-4C96-A68E-F36A75334076}" srcOrd="7" destOrd="0" presId="urn:microsoft.com/office/officeart/2005/8/layout/hProcess9"/>
    <dgm:cxn modelId="{2EC1D1A3-0DB1-4583-9E8D-58C4DBDABFB4}" type="presParOf" srcId="{7E270FBA-F697-4A99-B685-26677CCC34F0}" destId="{F6E2AE18-2D7B-4064-AA4E-ECD1BD5DEE9E}" srcOrd="8" destOrd="0" presId="urn:microsoft.com/office/officeart/2005/8/layout/hProcess9"/>
    <dgm:cxn modelId="{2C65C531-069A-4D02-9722-7A87837DFA6F}" type="presParOf" srcId="{7E270FBA-F697-4A99-B685-26677CCC34F0}" destId="{5F54AD3F-0729-4852-AE85-3EBCBFAFF16E}" srcOrd="9" destOrd="0" presId="urn:microsoft.com/office/officeart/2005/8/layout/hProcess9"/>
    <dgm:cxn modelId="{5358C212-BFEB-4E98-BCA3-1A8145682119}" type="presParOf" srcId="{7E270FBA-F697-4A99-B685-26677CCC34F0}" destId="{9A66B42E-7AEC-4EE4-ABC1-B8D76C315346}" srcOrd="10" destOrd="0" presId="urn:microsoft.com/office/officeart/2005/8/layout/hProcess9"/>
    <dgm:cxn modelId="{D565F4FB-E700-4F46-BDB0-9E301A1B2A4B}" type="presParOf" srcId="{7E270FBA-F697-4A99-B685-26677CCC34F0}" destId="{79009C3D-81D0-42AF-88F4-6658944DEDBC}" srcOrd="11" destOrd="0" presId="urn:microsoft.com/office/officeart/2005/8/layout/hProcess9"/>
    <dgm:cxn modelId="{05237FC9-F799-4686-9E20-4A9FAE38575E}" type="presParOf" srcId="{7E270FBA-F697-4A99-B685-26677CCC34F0}" destId="{031FAEA3-22D1-439A-A3FA-BF28B29A031F}"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578E04-3156-4624-B2F8-8BB118029131}" type="doc">
      <dgm:prSet loTypeId="urn:microsoft.com/office/officeart/2005/8/layout/process1" loCatId="process" qsTypeId="urn:microsoft.com/office/officeart/2005/8/quickstyle/simple1" qsCatId="simple" csTypeId="urn:microsoft.com/office/officeart/2005/8/colors/accent1_2" csCatId="accent1" phldr="1"/>
      <dgm:spPr/>
    </dgm:pt>
    <dgm:pt modelId="{52290CE8-2051-489F-AFBC-AC274EEDEDD3}">
      <dgm:prSet phldrT="[Text]" custT="1"/>
      <dgm:spPr/>
      <dgm:t>
        <a:bodyPr/>
        <a:lstStyle/>
        <a:p>
          <a:r>
            <a:rPr lang="en-CA" sz="1400" dirty="0" smtClean="0">
              <a:latin typeface="Arial" panose="020B0604020202020204" pitchFamily="34" charset="0"/>
              <a:cs typeface="Arial" panose="020B0604020202020204" pitchFamily="34" charset="0"/>
            </a:rPr>
            <a:t>Cognitive (thinking) skills</a:t>
          </a:r>
          <a:endParaRPr lang="en-CA" sz="1400" dirty="0">
            <a:latin typeface="Arial" panose="020B0604020202020204" pitchFamily="34" charset="0"/>
            <a:cs typeface="Arial" panose="020B0604020202020204" pitchFamily="34" charset="0"/>
          </a:endParaRPr>
        </a:p>
      </dgm:t>
    </dgm:pt>
    <dgm:pt modelId="{74B26FE6-35B4-4A86-BD62-9237EF5371E0}" type="parTrans" cxnId="{834B21A8-A7D2-4C79-A0A6-0E11042C5BAC}">
      <dgm:prSet/>
      <dgm:spPr/>
      <dgm:t>
        <a:bodyPr/>
        <a:lstStyle/>
        <a:p>
          <a:endParaRPr lang="en-CA"/>
        </a:p>
      </dgm:t>
    </dgm:pt>
    <dgm:pt modelId="{3955A734-6C13-4C2D-B24D-DF3A699E3DF1}" type="sibTrans" cxnId="{834B21A8-A7D2-4C79-A0A6-0E11042C5BAC}">
      <dgm:prSet/>
      <dgm:spPr/>
      <dgm:t>
        <a:bodyPr/>
        <a:lstStyle/>
        <a:p>
          <a:endParaRPr lang="en-CA"/>
        </a:p>
      </dgm:t>
    </dgm:pt>
    <dgm:pt modelId="{F1A1393E-8D5F-4546-BE63-90FDD6EDDA40}">
      <dgm:prSet custT="1"/>
      <dgm:spPr/>
      <dgm:t>
        <a:bodyPr/>
        <a:lstStyle/>
        <a:p>
          <a:r>
            <a:rPr lang="en-CA" sz="1400" dirty="0" smtClean="0">
              <a:latin typeface="Arial" panose="020B0604020202020204" pitchFamily="34" charset="0"/>
              <a:cs typeface="Arial" panose="020B0604020202020204" pitchFamily="34" charset="0"/>
            </a:rPr>
            <a:t>Social &amp; emotional skills (ex. Behaviour issues, controlling emotions</a:t>
          </a:r>
          <a:r>
            <a:rPr lang="en-CA" sz="1200" dirty="0" smtClean="0">
              <a:latin typeface="Arial" panose="020B0604020202020204" pitchFamily="34" charset="0"/>
              <a:cs typeface="Arial" panose="020B0604020202020204" pitchFamily="34" charset="0"/>
            </a:rPr>
            <a:t>)</a:t>
          </a:r>
        </a:p>
      </dgm:t>
    </dgm:pt>
    <dgm:pt modelId="{65AF3ECD-12DF-4EEA-ACE0-D995FC573600}" type="parTrans" cxnId="{6EF338BE-9E46-4F22-8C5B-0B8FBC4CDB5E}">
      <dgm:prSet/>
      <dgm:spPr/>
      <dgm:t>
        <a:bodyPr/>
        <a:lstStyle/>
        <a:p>
          <a:endParaRPr lang="en-CA"/>
        </a:p>
      </dgm:t>
    </dgm:pt>
    <dgm:pt modelId="{AA9BCA7C-0B97-43D8-966E-F044141E9AF6}" type="sibTrans" cxnId="{6EF338BE-9E46-4F22-8C5B-0B8FBC4CDB5E}">
      <dgm:prSet/>
      <dgm:spPr/>
      <dgm:t>
        <a:bodyPr/>
        <a:lstStyle/>
        <a:p>
          <a:endParaRPr lang="en-CA"/>
        </a:p>
      </dgm:t>
    </dgm:pt>
    <dgm:pt modelId="{A577A8B3-186E-42BC-91B1-837609B1AA29}">
      <dgm:prSet/>
      <dgm:spPr/>
      <dgm:t>
        <a:bodyPr/>
        <a:lstStyle/>
        <a:p>
          <a:pPr algn="ctr"/>
          <a:r>
            <a:rPr lang="en-CA" dirty="0" smtClean="0">
              <a:latin typeface="Arial" panose="020B0604020202020204" pitchFamily="34" charset="0"/>
              <a:cs typeface="Arial" panose="020B0604020202020204" pitchFamily="34" charset="0"/>
            </a:rPr>
            <a:t>Speech &amp; language skills</a:t>
          </a:r>
        </a:p>
      </dgm:t>
    </dgm:pt>
    <dgm:pt modelId="{70F3D932-E715-46DF-B15B-3D564C39E8A6}" type="parTrans" cxnId="{FD8D42E7-7CAD-45DE-A6EC-CB68E88F0198}">
      <dgm:prSet/>
      <dgm:spPr/>
      <dgm:t>
        <a:bodyPr/>
        <a:lstStyle/>
        <a:p>
          <a:endParaRPr lang="en-CA"/>
        </a:p>
      </dgm:t>
    </dgm:pt>
    <dgm:pt modelId="{A17294A7-C91D-4562-971A-E1112219075B}" type="sibTrans" cxnId="{FD8D42E7-7CAD-45DE-A6EC-CB68E88F0198}">
      <dgm:prSet/>
      <dgm:spPr/>
      <dgm:t>
        <a:bodyPr/>
        <a:lstStyle/>
        <a:p>
          <a:endParaRPr lang="en-CA"/>
        </a:p>
      </dgm:t>
    </dgm:pt>
    <dgm:pt modelId="{1E8463A9-F207-48BB-B655-BE440305436B}">
      <dgm:prSet/>
      <dgm:spPr/>
      <dgm:t>
        <a:bodyPr/>
        <a:lstStyle/>
        <a:p>
          <a:r>
            <a:rPr lang="en-CA" dirty="0" smtClean="0">
              <a:latin typeface="Arial" panose="020B0604020202020204" pitchFamily="34" charset="0"/>
              <a:cs typeface="Arial" panose="020B0604020202020204" pitchFamily="34" charset="0"/>
            </a:rPr>
            <a:t>Fine &amp; gross motor skills </a:t>
          </a:r>
        </a:p>
      </dgm:t>
    </dgm:pt>
    <dgm:pt modelId="{75BCFA7B-F93A-431D-855A-621D8F88123D}" type="parTrans" cxnId="{BCB6DE40-30C2-46D8-A61B-B375EA9CEBE2}">
      <dgm:prSet/>
      <dgm:spPr/>
      <dgm:t>
        <a:bodyPr/>
        <a:lstStyle/>
        <a:p>
          <a:endParaRPr lang="en-CA"/>
        </a:p>
      </dgm:t>
    </dgm:pt>
    <dgm:pt modelId="{71995B48-D5C6-4AB9-9238-0CB090270981}" type="sibTrans" cxnId="{BCB6DE40-30C2-46D8-A61B-B375EA9CEBE2}">
      <dgm:prSet/>
      <dgm:spPr/>
      <dgm:t>
        <a:bodyPr/>
        <a:lstStyle/>
        <a:p>
          <a:endParaRPr lang="en-CA"/>
        </a:p>
      </dgm:t>
    </dgm:pt>
    <dgm:pt modelId="{97ECDEE1-7EBC-42D1-BCAB-BD04FE19780C}">
      <dgm:prSet/>
      <dgm:spPr/>
      <dgm:t>
        <a:bodyPr/>
        <a:lstStyle/>
        <a:p>
          <a:r>
            <a:rPr lang="en-CA" dirty="0" smtClean="0">
              <a:latin typeface="Arial" panose="020B0604020202020204" pitchFamily="34" charset="0"/>
              <a:cs typeface="Arial" panose="020B0604020202020204" pitchFamily="34" charset="0"/>
            </a:rPr>
            <a:t>Activities of daily living (ex. eating, dressing)</a:t>
          </a:r>
        </a:p>
      </dgm:t>
    </dgm:pt>
    <dgm:pt modelId="{17CBC979-CFC2-4918-BD85-FAF38F6CFBC0}" type="parTrans" cxnId="{953E27A5-1595-48ED-A30C-D554D1A3B6C6}">
      <dgm:prSet/>
      <dgm:spPr/>
      <dgm:t>
        <a:bodyPr/>
        <a:lstStyle/>
        <a:p>
          <a:endParaRPr lang="en-CA"/>
        </a:p>
      </dgm:t>
    </dgm:pt>
    <dgm:pt modelId="{2F77536A-9F32-4CFD-87D3-8FEDAF900EA6}" type="sibTrans" cxnId="{953E27A5-1595-48ED-A30C-D554D1A3B6C6}">
      <dgm:prSet/>
      <dgm:spPr/>
      <dgm:t>
        <a:bodyPr/>
        <a:lstStyle/>
        <a:p>
          <a:endParaRPr lang="en-CA"/>
        </a:p>
      </dgm:t>
    </dgm:pt>
    <dgm:pt modelId="{D3B3113A-A9C5-4428-8289-62B00037BA68}" type="pres">
      <dgm:prSet presAssocID="{58578E04-3156-4624-B2F8-8BB118029131}" presName="Name0" presStyleCnt="0">
        <dgm:presLayoutVars>
          <dgm:dir/>
          <dgm:resizeHandles val="exact"/>
        </dgm:presLayoutVars>
      </dgm:prSet>
      <dgm:spPr/>
    </dgm:pt>
    <dgm:pt modelId="{709BB39F-0E33-40B5-BFAF-3874318C8E9C}" type="pres">
      <dgm:prSet presAssocID="{52290CE8-2051-489F-AFBC-AC274EEDEDD3}" presName="node" presStyleLbl="node1" presStyleIdx="0" presStyleCnt="5">
        <dgm:presLayoutVars>
          <dgm:bulletEnabled val="1"/>
        </dgm:presLayoutVars>
      </dgm:prSet>
      <dgm:spPr/>
      <dgm:t>
        <a:bodyPr/>
        <a:lstStyle/>
        <a:p>
          <a:endParaRPr lang="en-CA"/>
        </a:p>
      </dgm:t>
    </dgm:pt>
    <dgm:pt modelId="{A54AF112-3277-4621-A967-CACCCCA2AF47}" type="pres">
      <dgm:prSet presAssocID="{3955A734-6C13-4C2D-B24D-DF3A699E3DF1}" presName="sibTrans" presStyleLbl="sibTrans2D1" presStyleIdx="0" presStyleCnt="4"/>
      <dgm:spPr/>
      <dgm:t>
        <a:bodyPr/>
        <a:lstStyle/>
        <a:p>
          <a:endParaRPr lang="en-CA"/>
        </a:p>
      </dgm:t>
    </dgm:pt>
    <dgm:pt modelId="{4BE19527-B62E-4DC5-9AD2-6B7B89E0E07C}" type="pres">
      <dgm:prSet presAssocID="{3955A734-6C13-4C2D-B24D-DF3A699E3DF1}" presName="connectorText" presStyleLbl="sibTrans2D1" presStyleIdx="0" presStyleCnt="4"/>
      <dgm:spPr/>
      <dgm:t>
        <a:bodyPr/>
        <a:lstStyle/>
        <a:p>
          <a:endParaRPr lang="en-CA"/>
        </a:p>
      </dgm:t>
    </dgm:pt>
    <dgm:pt modelId="{C1898E6A-4056-476D-89B4-38D1747ACAD3}" type="pres">
      <dgm:prSet presAssocID="{F1A1393E-8D5F-4546-BE63-90FDD6EDDA40}" presName="node" presStyleLbl="node1" presStyleIdx="1" presStyleCnt="5" custScaleX="129301">
        <dgm:presLayoutVars>
          <dgm:bulletEnabled val="1"/>
        </dgm:presLayoutVars>
      </dgm:prSet>
      <dgm:spPr/>
      <dgm:t>
        <a:bodyPr/>
        <a:lstStyle/>
        <a:p>
          <a:endParaRPr lang="en-CA"/>
        </a:p>
      </dgm:t>
    </dgm:pt>
    <dgm:pt modelId="{9CA7EA99-EFBE-4FAF-BA4D-5844ADDD70A1}" type="pres">
      <dgm:prSet presAssocID="{AA9BCA7C-0B97-43D8-966E-F044141E9AF6}" presName="sibTrans" presStyleLbl="sibTrans2D1" presStyleIdx="1" presStyleCnt="4"/>
      <dgm:spPr/>
      <dgm:t>
        <a:bodyPr/>
        <a:lstStyle/>
        <a:p>
          <a:endParaRPr lang="en-CA"/>
        </a:p>
      </dgm:t>
    </dgm:pt>
    <dgm:pt modelId="{CA3CC066-06CD-42D8-B7A5-B2819895FA8E}" type="pres">
      <dgm:prSet presAssocID="{AA9BCA7C-0B97-43D8-966E-F044141E9AF6}" presName="connectorText" presStyleLbl="sibTrans2D1" presStyleIdx="1" presStyleCnt="4"/>
      <dgm:spPr/>
      <dgm:t>
        <a:bodyPr/>
        <a:lstStyle/>
        <a:p>
          <a:endParaRPr lang="en-CA"/>
        </a:p>
      </dgm:t>
    </dgm:pt>
    <dgm:pt modelId="{C5781796-D479-42A6-A409-6C17D78373CD}" type="pres">
      <dgm:prSet presAssocID="{A577A8B3-186E-42BC-91B1-837609B1AA29}" presName="node" presStyleLbl="node1" presStyleIdx="2" presStyleCnt="5">
        <dgm:presLayoutVars>
          <dgm:bulletEnabled val="1"/>
        </dgm:presLayoutVars>
      </dgm:prSet>
      <dgm:spPr/>
      <dgm:t>
        <a:bodyPr/>
        <a:lstStyle/>
        <a:p>
          <a:endParaRPr lang="en-CA"/>
        </a:p>
      </dgm:t>
    </dgm:pt>
    <dgm:pt modelId="{94F0637D-F3ED-4313-93D8-E4708336C8DC}" type="pres">
      <dgm:prSet presAssocID="{A17294A7-C91D-4562-971A-E1112219075B}" presName="sibTrans" presStyleLbl="sibTrans2D1" presStyleIdx="2" presStyleCnt="4"/>
      <dgm:spPr/>
      <dgm:t>
        <a:bodyPr/>
        <a:lstStyle/>
        <a:p>
          <a:endParaRPr lang="en-CA"/>
        </a:p>
      </dgm:t>
    </dgm:pt>
    <dgm:pt modelId="{9982882E-371B-4A8F-9525-8EB31F0B0238}" type="pres">
      <dgm:prSet presAssocID="{A17294A7-C91D-4562-971A-E1112219075B}" presName="connectorText" presStyleLbl="sibTrans2D1" presStyleIdx="2" presStyleCnt="4"/>
      <dgm:spPr/>
      <dgm:t>
        <a:bodyPr/>
        <a:lstStyle/>
        <a:p>
          <a:endParaRPr lang="en-CA"/>
        </a:p>
      </dgm:t>
    </dgm:pt>
    <dgm:pt modelId="{5ADC2583-E107-4AB2-A87C-1D12BD156650}" type="pres">
      <dgm:prSet presAssocID="{1E8463A9-F207-48BB-B655-BE440305436B}" presName="node" presStyleLbl="node1" presStyleIdx="3" presStyleCnt="5">
        <dgm:presLayoutVars>
          <dgm:bulletEnabled val="1"/>
        </dgm:presLayoutVars>
      </dgm:prSet>
      <dgm:spPr/>
      <dgm:t>
        <a:bodyPr/>
        <a:lstStyle/>
        <a:p>
          <a:endParaRPr lang="en-CA"/>
        </a:p>
      </dgm:t>
    </dgm:pt>
    <dgm:pt modelId="{B21C48DF-4E4A-4509-872F-D4D0E7D8A08B}" type="pres">
      <dgm:prSet presAssocID="{71995B48-D5C6-4AB9-9238-0CB090270981}" presName="sibTrans" presStyleLbl="sibTrans2D1" presStyleIdx="3" presStyleCnt="4"/>
      <dgm:spPr/>
      <dgm:t>
        <a:bodyPr/>
        <a:lstStyle/>
        <a:p>
          <a:endParaRPr lang="en-CA"/>
        </a:p>
      </dgm:t>
    </dgm:pt>
    <dgm:pt modelId="{27B48A72-A9A9-4DA8-B20D-45E7EA747F4E}" type="pres">
      <dgm:prSet presAssocID="{71995B48-D5C6-4AB9-9238-0CB090270981}" presName="connectorText" presStyleLbl="sibTrans2D1" presStyleIdx="3" presStyleCnt="4"/>
      <dgm:spPr/>
      <dgm:t>
        <a:bodyPr/>
        <a:lstStyle/>
        <a:p>
          <a:endParaRPr lang="en-CA"/>
        </a:p>
      </dgm:t>
    </dgm:pt>
    <dgm:pt modelId="{1115F2A4-9BE2-4819-98D7-E2234593FEA3}" type="pres">
      <dgm:prSet presAssocID="{97ECDEE1-7EBC-42D1-BCAB-BD04FE19780C}" presName="node" presStyleLbl="node1" presStyleIdx="4" presStyleCnt="5">
        <dgm:presLayoutVars>
          <dgm:bulletEnabled val="1"/>
        </dgm:presLayoutVars>
      </dgm:prSet>
      <dgm:spPr/>
      <dgm:t>
        <a:bodyPr/>
        <a:lstStyle/>
        <a:p>
          <a:endParaRPr lang="en-CA"/>
        </a:p>
      </dgm:t>
    </dgm:pt>
  </dgm:ptLst>
  <dgm:cxnLst>
    <dgm:cxn modelId="{953E27A5-1595-48ED-A30C-D554D1A3B6C6}" srcId="{58578E04-3156-4624-B2F8-8BB118029131}" destId="{97ECDEE1-7EBC-42D1-BCAB-BD04FE19780C}" srcOrd="4" destOrd="0" parTransId="{17CBC979-CFC2-4918-BD85-FAF38F6CFBC0}" sibTransId="{2F77536A-9F32-4CFD-87D3-8FEDAF900EA6}"/>
    <dgm:cxn modelId="{043EE014-61DB-4DF2-9D9C-4C7AA0A03E24}" type="presOf" srcId="{97ECDEE1-7EBC-42D1-BCAB-BD04FE19780C}" destId="{1115F2A4-9BE2-4819-98D7-E2234593FEA3}" srcOrd="0" destOrd="0" presId="urn:microsoft.com/office/officeart/2005/8/layout/process1"/>
    <dgm:cxn modelId="{BCB6DE40-30C2-46D8-A61B-B375EA9CEBE2}" srcId="{58578E04-3156-4624-B2F8-8BB118029131}" destId="{1E8463A9-F207-48BB-B655-BE440305436B}" srcOrd="3" destOrd="0" parTransId="{75BCFA7B-F93A-431D-855A-621D8F88123D}" sibTransId="{71995B48-D5C6-4AB9-9238-0CB090270981}"/>
    <dgm:cxn modelId="{4355516D-E66A-40EF-A421-E106DC9D980F}" type="presOf" srcId="{AA9BCA7C-0B97-43D8-966E-F044141E9AF6}" destId="{CA3CC066-06CD-42D8-B7A5-B2819895FA8E}" srcOrd="1" destOrd="0" presId="urn:microsoft.com/office/officeart/2005/8/layout/process1"/>
    <dgm:cxn modelId="{FD8D42E7-7CAD-45DE-A6EC-CB68E88F0198}" srcId="{58578E04-3156-4624-B2F8-8BB118029131}" destId="{A577A8B3-186E-42BC-91B1-837609B1AA29}" srcOrd="2" destOrd="0" parTransId="{70F3D932-E715-46DF-B15B-3D564C39E8A6}" sibTransId="{A17294A7-C91D-4562-971A-E1112219075B}"/>
    <dgm:cxn modelId="{CAC95080-5F14-4523-9532-713387BBFBB1}" type="presOf" srcId="{A17294A7-C91D-4562-971A-E1112219075B}" destId="{9982882E-371B-4A8F-9525-8EB31F0B0238}" srcOrd="1" destOrd="0" presId="urn:microsoft.com/office/officeart/2005/8/layout/process1"/>
    <dgm:cxn modelId="{DF7D8411-8414-4419-BA93-26E8EBDB4F89}" type="presOf" srcId="{58578E04-3156-4624-B2F8-8BB118029131}" destId="{D3B3113A-A9C5-4428-8289-62B00037BA68}" srcOrd="0" destOrd="0" presId="urn:microsoft.com/office/officeart/2005/8/layout/process1"/>
    <dgm:cxn modelId="{68DB61A7-2298-4DD5-B88E-2B99CAD5184B}" type="presOf" srcId="{F1A1393E-8D5F-4546-BE63-90FDD6EDDA40}" destId="{C1898E6A-4056-476D-89B4-38D1747ACAD3}" srcOrd="0" destOrd="0" presId="urn:microsoft.com/office/officeart/2005/8/layout/process1"/>
    <dgm:cxn modelId="{3616F54E-5F12-4CF7-A927-B7EEE34AEF04}" type="presOf" srcId="{3955A734-6C13-4C2D-B24D-DF3A699E3DF1}" destId="{4BE19527-B62E-4DC5-9AD2-6B7B89E0E07C}" srcOrd="1" destOrd="0" presId="urn:microsoft.com/office/officeart/2005/8/layout/process1"/>
    <dgm:cxn modelId="{8A0571DC-C515-4859-8E09-8BC76EE9B609}" type="presOf" srcId="{A577A8B3-186E-42BC-91B1-837609B1AA29}" destId="{C5781796-D479-42A6-A409-6C17D78373CD}" srcOrd="0" destOrd="0" presId="urn:microsoft.com/office/officeart/2005/8/layout/process1"/>
    <dgm:cxn modelId="{752BD86C-CFC1-42EB-91D6-8317B7F1286F}" type="presOf" srcId="{1E8463A9-F207-48BB-B655-BE440305436B}" destId="{5ADC2583-E107-4AB2-A87C-1D12BD156650}" srcOrd="0" destOrd="0" presId="urn:microsoft.com/office/officeart/2005/8/layout/process1"/>
    <dgm:cxn modelId="{4D42D0C4-2E7A-4E3C-BD63-1A43757F7612}" type="presOf" srcId="{71995B48-D5C6-4AB9-9238-0CB090270981}" destId="{27B48A72-A9A9-4DA8-B20D-45E7EA747F4E}" srcOrd="1" destOrd="0" presId="urn:microsoft.com/office/officeart/2005/8/layout/process1"/>
    <dgm:cxn modelId="{EFABD55D-57D4-4ECF-A1CF-2BB214A71DE3}" type="presOf" srcId="{52290CE8-2051-489F-AFBC-AC274EEDEDD3}" destId="{709BB39F-0E33-40B5-BFAF-3874318C8E9C}" srcOrd="0" destOrd="0" presId="urn:microsoft.com/office/officeart/2005/8/layout/process1"/>
    <dgm:cxn modelId="{E497D32A-80AB-4CB9-B704-A39D85544496}" type="presOf" srcId="{71995B48-D5C6-4AB9-9238-0CB090270981}" destId="{B21C48DF-4E4A-4509-872F-D4D0E7D8A08B}" srcOrd="0" destOrd="0" presId="urn:microsoft.com/office/officeart/2005/8/layout/process1"/>
    <dgm:cxn modelId="{BDA48781-1487-475B-A030-D0C9D4F5D783}" type="presOf" srcId="{AA9BCA7C-0B97-43D8-966E-F044141E9AF6}" destId="{9CA7EA99-EFBE-4FAF-BA4D-5844ADDD70A1}" srcOrd="0" destOrd="0" presId="urn:microsoft.com/office/officeart/2005/8/layout/process1"/>
    <dgm:cxn modelId="{EC3A4977-93A9-4A46-994A-0B5246559810}" type="presOf" srcId="{A17294A7-C91D-4562-971A-E1112219075B}" destId="{94F0637D-F3ED-4313-93D8-E4708336C8DC}" srcOrd="0" destOrd="0" presId="urn:microsoft.com/office/officeart/2005/8/layout/process1"/>
    <dgm:cxn modelId="{0E006507-1FF0-427D-B09C-22010611B0F9}" type="presOf" srcId="{3955A734-6C13-4C2D-B24D-DF3A699E3DF1}" destId="{A54AF112-3277-4621-A967-CACCCCA2AF47}" srcOrd="0" destOrd="0" presId="urn:microsoft.com/office/officeart/2005/8/layout/process1"/>
    <dgm:cxn modelId="{6EF338BE-9E46-4F22-8C5B-0B8FBC4CDB5E}" srcId="{58578E04-3156-4624-B2F8-8BB118029131}" destId="{F1A1393E-8D5F-4546-BE63-90FDD6EDDA40}" srcOrd="1" destOrd="0" parTransId="{65AF3ECD-12DF-4EEA-ACE0-D995FC573600}" sibTransId="{AA9BCA7C-0B97-43D8-966E-F044141E9AF6}"/>
    <dgm:cxn modelId="{834B21A8-A7D2-4C79-A0A6-0E11042C5BAC}" srcId="{58578E04-3156-4624-B2F8-8BB118029131}" destId="{52290CE8-2051-489F-AFBC-AC274EEDEDD3}" srcOrd="0" destOrd="0" parTransId="{74B26FE6-35B4-4A86-BD62-9237EF5371E0}" sibTransId="{3955A734-6C13-4C2D-B24D-DF3A699E3DF1}"/>
    <dgm:cxn modelId="{E358DAE4-6A2D-4361-8795-2A6DECBA7EB3}" type="presParOf" srcId="{D3B3113A-A9C5-4428-8289-62B00037BA68}" destId="{709BB39F-0E33-40B5-BFAF-3874318C8E9C}" srcOrd="0" destOrd="0" presId="urn:microsoft.com/office/officeart/2005/8/layout/process1"/>
    <dgm:cxn modelId="{2DAB1210-BBB6-4C9E-A07C-1C03BB03DB06}" type="presParOf" srcId="{D3B3113A-A9C5-4428-8289-62B00037BA68}" destId="{A54AF112-3277-4621-A967-CACCCCA2AF47}" srcOrd="1" destOrd="0" presId="urn:microsoft.com/office/officeart/2005/8/layout/process1"/>
    <dgm:cxn modelId="{068F2E77-842A-4FEB-ABEA-1BFF94D029D9}" type="presParOf" srcId="{A54AF112-3277-4621-A967-CACCCCA2AF47}" destId="{4BE19527-B62E-4DC5-9AD2-6B7B89E0E07C}" srcOrd="0" destOrd="0" presId="urn:microsoft.com/office/officeart/2005/8/layout/process1"/>
    <dgm:cxn modelId="{EE079912-706D-4A58-A839-B490B663B2CA}" type="presParOf" srcId="{D3B3113A-A9C5-4428-8289-62B00037BA68}" destId="{C1898E6A-4056-476D-89B4-38D1747ACAD3}" srcOrd="2" destOrd="0" presId="urn:microsoft.com/office/officeart/2005/8/layout/process1"/>
    <dgm:cxn modelId="{DB4AEB1E-0918-466A-AEF5-3D0CD6B867E6}" type="presParOf" srcId="{D3B3113A-A9C5-4428-8289-62B00037BA68}" destId="{9CA7EA99-EFBE-4FAF-BA4D-5844ADDD70A1}" srcOrd="3" destOrd="0" presId="urn:microsoft.com/office/officeart/2005/8/layout/process1"/>
    <dgm:cxn modelId="{7877C016-3C92-4AB5-B9A0-0A43D5A1C2EB}" type="presParOf" srcId="{9CA7EA99-EFBE-4FAF-BA4D-5844ADDD70A1}" destId="{CA3CC066-06CD-42D8-B7A5-B2819895FA8E}" srcOrd="0" destOrd="0" presId="urn:microsoft.com/office/officeart/2005/8/layout/process1"/>
    <dgm:cxn modelId="{F7F07E6F-80C8-44F4-9DF3-22B7BA9636BE}" type="presParOf" srcId="{D3B3113A-A9C5-4428-8289-62B00037BA68}" destId="{C5781796-D479-42A6-A409-6C17D78373CD}" srcOrd="4" destOrd="0" presId="urn:microsoft.com/office/officeart/2005/8/layout/process1"/>
    <dgm:cxn modelId="{E7F3E0E7-ED14-47F0-8CE5-B269CB4E2602}" type="presParOf" srcId="{D3B3113A-A9C5-4428-8289-62B00037BA68}" destId="{94F0637D-F3ED-4313-93D8-E4708336C8DC}" srcOrd="5" destOrd="0" presId="urn:microsoft.com/office/officeart/2005/8/layout/process1"/>
    <dgm:cxn modelId="{0A14DB62-66F7-45DB-8DAA-2C6A92739964}" type="presParOf" srcId="{94F0637D-F3ED-4313-93D8-E4708336C8DC}" destId="{9982882E-371B-4A8F-9525-8EB31F0B0238}" srcOrd="0" destOrd="0" presId="urn:microsoft.com/office/officeart/2005/8/layout/process1"/>
    <dgm:cxn modelId="{6D200BE6-1B9D-4539-AC6C-9CFAF9EED201}" type="presParOf" srcId="{D3B3113A-A9C5-4428-8289-62B00037BA68}" destId="{5ADC2583-E107-4AB2-A87C-1D12BD156650}" srcOrd="6" destOrd="0" presId="urn:microsoft.com/office/officeart/2005/8/layout/process1"/>
    <dgm:cxn modelId="{B2278522-9570-4BDC-9AC8-37FC28CC250E}" type="presParOf" srcId="{D3B3113A-A9C5-4428-8289-62B00037BA68}" destId="{B21C48DF-4E4A-4509-872F-D4D0E7D8A08B}" srcOrd="7" destOrd="0" presId="urn:microsoft.com/office/officeart/2005/8/layout/process1"/>
    <dgm:cxn modelId="{7BDAE2D0-308C-46BB-A087-1E8E1355EA66}" type="presParOf" srcId="{B21C48DF-4E4A-4509-872F-D4D0E7D8A08B}" destId="{27B48A72-A9A9-4DA8-B20D-45E7EA747F4E}" srcOrd="0" destOrd="0" presId="urn:microsoft.com/office/officeart/2005/8/layout/process1"/>
    <dgm:cxn modelId="{D5520989-4D21-4D26-9C01-8EBB7924F9DE}" type="presParOf" srcId="{D3B3113A-A9C5-4428-8289-62B00037BA68}" destId="{1115F2A4-9BE2-4819-98D7-E2234593FEA3}"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r>
              <a:rPr lang="en-CA" smtClean="0"/>
              <a:t>13/07/2017</a:t>
            </a:r>
            <a:endParaRPr lang="en-CA"/>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FEE933B-EDBE-4828-ACBB-86213A706C86}" type="slidenum">
              <a:rPr lang="en-CA" smtClean="0"/>
              <a:t>‹#›</a:t>
            </a:fld>
            <a:endParaRPr lang="en-CA"/>
          </a:p>
        </p:txBody>
      </p:sp>
    </p:spTree>
    <p:extLst>
      <p:ext uri="{BB962C8B-B14F-4D97-AF65-F5344CB8AC3E}">
        <p14:creationId xmlns:p14="http://schemas.microsoft.com/office/powerpoint/2010/main" val="322464714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r>
              <a:rPr lang="en-CA" smtClean="0"/>
              <a:t>13/07/2017</a:t>
            </a:r>
            <a:endParaRPr lang="en-CA"/>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690D3423-F520-4666-A7CA-B10F87EC84C9}" type="slidenum">
              <a:rPr lang="en-CA" smtClean="0"/>
              <a:t>‹#›</a:t>
            </a:fld>
            <a:endParaRPr lang="en-CA"/>
          </a:p>
        </p:txBody>
      </p:sp>
    </p:spTree>
    <p:extLst>
      <p:ext uri="{BB962C8B-B14F-4D97-AF65-F5344CB8AC3E}">
        <p14:creationId xmlns:p14="http://schemas.microsoft.com/office/powerpoint/2010/main" val="281301641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0D3423-F520-4666-A7CA-B10F87EC84C9}" type="slidenum">
              <a:rPr lang="en-CA" smtClean="0"/>
              <a:t>1</a:t>
            </a:fld>
            <a:endParaRPr lang="en-CA"/>
          </a:p>
        </p:txBody>
      </p:sp>
      <p:sp>
        <p:nvSpPr>
          <p:cNvPr id="5" name="Date Placeholder 4"/>
          <p:cNvSpPr>
            <a:spLocks noGrp="1"/>
          </p:cNvSpPr>
          <p:nvPr>
            <p:ph type="dt" idx="11"/>
          </p:nvPr>
        </p:nvSpPr>
        <p:spPr/>
        <p:txBody>
          <a:bodyPr/>
          <a:lstStyle/>
          <a:p>
            <a:r>
              <a:rPr lang="en-CA" smtClean="0"/>
              <a:t>13/07/2017</a:t>
            </a:r>
            <a:endParaRPr lang="en-CA"/>
          </a:p>
        </p:txBody>
      </p:sp>
    </p:spTree>
    <p:extLst>
      <p:ext uri="{BB962C8B-B14F-4D97-AF65-F5344CB8AC3E}">
        <p14:creationId xmlns:p14="http://schemas.microsoft.com/office/powerpoint/2010/main" val="3701796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10</a:t>
            </a:fld>
            <a:endParaRPr lang="en-CA"/>
          </a:p>
        </p:txBody>
      </p:sp>
    </p:spTree>
    <p:extLst>
      <p:ext uri="{BB962C8B-B14F-4D97-AF65-F5344CB8AC3E}">
        <p14:creationId xmlns:p14="http://schemas.microsoft.com/office/powerpoint/2010/main" val="4019838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11</a:t>
            </a:fld>
            <a:endParaRPr lang="en-CA"/>
          </a:p>
        </p:txBody>
      </p:sp>
    </p:spTree>
    <p:extLst>
      <p:ext uri="{BB962C8B-B14F-4D97-AF65-F5344CB8AC3E}">
        <p14:creationId xmlns:p14="http://schemas.microsoft.com/office/powerpoint/2010/main" val="289313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12</a:t>
            </a:fld>
            <a:endParaRPr lang="en-CA"/>
          </a:p>
        </p:txBody>
      </p:sp>
    </p:spTree>
    <p:extLst>
      <p:ext uri="{BB962C8B-B14F-4D97-AF65-F5344CB8AC3E}">
        <p14:creationId xmlns:p14="http://schemas.microsoft.com/office/powerpoint/2010/main" val="472839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13</a:t>
            </a:fld>
            <a:endParaRPr lang="en-CA"/>
          </a:p>
        </p:txBody>
      </p:sp>
    </p:spTree>
    <p:extLst>
      <p:ext uri="{BB962C8B-B14F-4D97-AF65-F5344CB8AC3E}">
        <p14:creationId xmlns:p14="http://schemas.microsoft.com/office/powerpoint/2010/main" val="1345204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14</a:t>
            </a:fld>
            <a:endParaRPr lang="en-CA"/>
          </a:p>
        </p:txBody>
      </p:sp>
    </p:spTree>
    <p:extLst>
      <p:ext uri="{BB962C8B-B14F-4D97-AF65-F5344CB8AC3E}">
        <p14:creationId xmlns:p14="http://schemas.microsoft.com/office/powerpoint/2010/main" val="3518726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u="sng"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15</a:t>
            </a:fld>
            <a:endParaRPr lang="en-CA"/>
          </a:p>
        </p:txBody>
      </p:sp>
    </p:spTree>
    <p:extLst>
      <p:ext uri="{BB962C8B-B14F-4D97-AF65-F5344CB8AC3E}">
        <p14:creationId xmlns:p14="http://schemas.microsoft.com/office/powerpoint/2010/main" val="655862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16</a:t>
            </a:fld>
            <a:endParaRPr lang="en-CA"/>
          </a:p>
        </p:txBody>
      </p:sp>
    </p:spTree>
    <p:extLst>
      <p:ext uri="{BB962C8B-B14F-4D97-AF65-F5344CB8AC3E}">
        <p14:creationId xmlns:p14="http://schemas.microsoft.com/office/powerpoint/2010/main" val="2310950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0D3423-F520-4666-A7CA-B10F87EC84C9}" type="slidenum">
              <a:rPr lang="en-CA" smtClean="0"/>
              <a:t>17</a:t>
            </a:fld>
            <a:endParaRPr lang="en-CA" dirty="0"/>
          </a:p>
        </p:txBody>
      </p:sp>
      <p:sp>
        <p:nvSpPr>
          <p:cNvPr id="5" name="Date Placeholder 4"/>
          <p:cNvSpPr>
            <a:spLocks noGrp="1"/>
          </p:cNvSpPr>
          <p:nvPr>
            <p:ph type="dt" idx="11"/>
          </p:nvPr>
        </p:nvSpPr>
        <p:spPr/>
        <p:txBody>
          <a:bodyPr/>
          <a:lstStyle/>
          <a:p>
            <a:r>
              <a:rPr lang="en-CA" smtClean="0"/>
              <a:t>13/07/2017</a:t>
            </a:r>
            <a:endParaRPr lang="en-CA"/>
          </a:p>
        </p:txBody>
      </p:sp>
    </p:spTree>
    <p:extLst>
      <p:ext uri="{BB962C8B-B14F-4D97-AF65-F5344CB8AC3E}">
        <p14:creationId xmlns:p14="http://schemas.microsoft.com/office/powerpoint/2010/main" val="1329458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18</a:t>
            </a:fld>
            <a:endParaRPr lang="en-CA"/>
          </a:p>
        </p:txBody>
      </p:sp>
    </p:spTree>
    <p:extLst>
      <p:ext uri="{BB962C8B-B14F-4D97-AF65-F5344CB8AC3E}">
        <p14:creationId xmlns:p14="http://schemas.microsoft.com/office/powerpoint/2010/main" val="695130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19</a:t>
            </a:fld>
            <a:endParaRPr lang="en-CA"/>
          </a:p>
        </p:txBody>
      </p:sp>
    </p:spTree>
    <p:extLst>
      <p:ext uri="{BB962C8B-B14F-4D97-AF65-F5344CB8AC3E}">
        <p14:creationId xmlns:p14="http://schemas.microsoft.com/office/powerpoint/2010/main" val="2183249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2</a:t>
            </a:fld>
            <a:endParaRPr lang="en-CA"/>
          </a:p>
        </p:txBody>
      </p:sp>
    </p:spTree>
    <p:extLst>
      <p:ext uri="{BB962C8B-B14F-4D97-AF65-F5344CB8AC3E}">
        <p14:creationId xmlns:p14="http://schemas.microsoft.com/office/powerpoint/2010/main" val="1547861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20</a:t>
            </a:fld>
            <a:endParaRPr lang="en-CA"/>
          </a:p>
        </p:txBody>
      </p:sp>
    </p:spTree>
    <p:extLst>
      <p:ext uri="{BB962C8B-B14F-4D97-AF65-F5344CB8AC3E}">
        <p14:creationId xmlns:p14="http://schemas.microsoft.com/office/powerpoint/2010/main" val="4088454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0D3423-F520-4666-A7CA-B10F87EC84C9}" type="slidenum">
              <a:rPr lang="en-CA" smtClean="0"/>
              <a:t>21</a:t>
            </a:fld>
            <a:endParaRPr lang="en-CA" dirty="0"/>
          </a:p>
        </p:txBody>
      </p:sp>
      <p:sp>
        <p:nvSpPr>
          <p:cNvPr id="5" name="Date Placeholder 4"/>
          <p:cNvSpPr>
            <a:spLocks noGrp="1"/>
          </p:cNvSpPr>
          <p:nvPr>
            <p:ph type="dt" idx="11"/>
          </p:nvPr>
        </p:nvSpPr>
        <p:spPr/>
        <p:txBody>
          <a:bodyPr/>
          <a:lstStyle/>
          <a:p>
            <a:r>
              <a:rPr lang="en-CA" smtClean="0"/>
              <a:t>13/07/2017</a:t>
            </a:r>
            <a:endParaRPr lang="en-CA"/>
          </a:p>
        </p:txBody>
      </p:sp>
    </p:spTree>
    <p:extLst>
      <p:ext uri="{BB962C8B-B14F-4D97-AF65-F5344CB8AC3E}">
        <p14:creationId xmlns:p14="http://schemas.microsoft.com/office/powerpoint/2010/main" val="4172328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22</a:t>
            </a:fld>
            <a:endParaRPr lang="en-CA"/>
          </a:p>
        </p:txBody>
      </p:sp>
    </p:spTree>
    <p:extLst>
      <p:ext uri="{BB962C8B-B14F-4D97-AF65-F5344CB8AC3E}">
        <p14:creationId xmlns:p14="http://schemas.microsoft.com/office/powerpoint/2010/main" val="4115542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23</a:t>
            </a:fld>
            <a:endParaRPr lang="en-CA"/>
          </a:p>
        </p:txBody>
      </p:sp>
    </p:spTree>
    <p:extLst>
      <p:ext uri="{BB962C8B-B14F-4D97-AF65-F5344CB8AC3E}">
        <p14:creationId xmlns:p14="http://schemas.microsoft.com/office/powerpoint/2010/main" val="3265061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24</a:t>
            </a:fld>
            <a:endParaRPr lang="en-CA"/>
          </a:p>
        </p:txBody>
      </p:sp>
    </p:spTree>
    <p:extLst>
      <p:ext uri="{BB962C8B-B14F-4D97-AF65-F5344CB8AC3E}">
        <p14:creationId xmlns:p14="http://schemas.microsoft.com/office/powerpoint/2010/main" val="1655679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0D3423-F520-4666-A7CA-B10F87EC84C9}" type="slidenum">
              <a:rPr lang="en-CA" smtClean="0"/>
              <a:t>25</a:t>
            </a:fld>
            <a:endParaRPr lang="en-CA" dirty="0"/>
          </a:p>
        </p:txBody>
      </p:sp>
      <p:sp>
        <p:nvSpPr>
          <p:cNvPr id="5" name="Date Placeholder 4"/>
          <p:cNvSpPr>
            <a:spLocks noGrp="1"/>
          </p:cNvSpPr>
          <p:nvPr>
            <p:ph type="dt" idx="11"/>
          </p:nvPr>
        </p:nvSpPr>
        <p:spPr/>
        <p:txBody>
          <a:bodyPr/>
          <a:lstStyle/>
          <a:p>
            <a:r>
              <a:rPr lang="en-CA" smtClean="0"/>
              <a:t>13/07/2017</a:t>
            </a:r>
            <a:endParaRPr lang="en-CA"/>
          </a:p>
        </p:txBody>
      </p:sp>
    </p:spTree>
    <p:extLst>
      <p:ext uri="{BB962C8B-B14F-4D97-AF65-F5344CB8AC3E}">
        <p14:creationId xmlns:p14="http://schemas.microsoft.com/office/powerpoint/2010/main" val="4136446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0D3423-F520-4666-A7CA-B10F87EC84C9}" type="slidenum">
              <a:rPr lang="en-CA" smtClean="0"/>
              <a:t>26</a:t>
            </a:fld>
            <a:endParaRPr lang="en-CA" dirty="0"/>
          </a:p>
        </p:txBody>
      </p:sp>
      <p:sp>
        <p:nvSpPr>
          <p:cNvPr id="5" name="Date Placeholder 4"/>
          <p:cNvSpPr>
            <a:spLocks noGrp="1"/>
          </p:cNvSpPr>
          <p:nvPr>
            <p:ph type="dt" idx="11"/>
          </p:nvPr>
        </p:nvSpPr>
        <p:spPr/>
        <p:txBody>
          <a:bodyPr/>
          <a:lstStyle/>
          <a:p>
            <a:r>
              <a:rPr lang="en-CA" smtClean="0"/>
              <a:t>13/07/2017</a:t>
            </a:r>
            <a:endParaRPr lang="en-CA"/>
          </a:p>
        </p:txBody>
      </p:sp>
    </p:spTree>
    <p:extLst>
      <p:ext uri="{BB962C8B-B14F-4D97-AF65-F5344CB8AC3E}">
        <p14:creationId xmlns:p14="http://schemas.microsoft.com/office/powerpoint/2010/main" val="4052827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27</a:t>
            </a:fld>
            <a:endParaRPr lang="en-CA"/>
          </a:p>
        </p:txBody>
      </p:sp>
    </p:spTree>
    <p:extLst>
      <p:ext uri="{BB962C8B-B14F-4D97-AF65-F5344CB8AC3E}">
        <p14:creationId xmlns:p14="http://schemas.microsoft.com/office/powerpoint/2010/main" val="2501133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0D3423-F520-4666-A7CA-B10F87EC84C9}" type="slidenum">
              <a:rPr lang="en-CA" smtClean="0"/>
              <a:t>28</a:t>
            </a:fld>
            <a:endParaRPr lang="en-CA"/>
          </a:p>
        </p:txBody>
      </p:sp>
      <p:sp>
        <p:nvSpPr>
          <p:cNvPr id="5" name="Date Placeholder 4"/>
          <p:cNvSpPr>
            <a:spLocks noGrp="1"/>
          </p:cNvSpPr>
          <p:nvPr>
            <p:ph type="dt" idx="11"/>
          </p:nvPr>
        </p:nvSpPr>
        <p:spPr/>
        <p:txBody>
          <a:bodyPr/>
          <a:lstStyle/>
          <a:p>
            <a:r>
              <a:rPr lang="en-CA" smtClean="0"/>
              <a:t>13/07/2017</a:t>
            </a:r>
            <a:endParaRPr lang="en-CA"/>
          </a:p>
        </p:txBody>
      </p:sp>
    </p:spTree>
    <p:extLst>
      <p:ext uri="{BB962C8B-B14F-4D97-AF65-F5344CB8AC3E}">
        <p14:creationId xmlns:p14="http://schemas.microsoft.com/office/powerpoint/2010/main" val="2831182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0D3423-F520-4666-A7CA-B10F87EC84C9}" type="slidenum">
              <a:rPr lang="en-CA" smtClean="0"/>
              <a:t>29</a:t>
            </a:fld>
            <a:endParaRPr lang="en-CA" dirty="0"/>
          </a:p>
        </p:txBody>
      </p:sp>
      <p:sp>
        <p:nvSpPr>
          <p:cNvPr id="5" name="Date Placeholder 4"/>
          <p:cNvSpPr>
            <a:spLocks noGrp="1"/>
          </p:cNvSpPr>
          <p:nvPr>
            <p:ph type="dt" idx="11"/>
          </p:nvPr>
        </p:nvSpPr>
        <p:spPr/>
        <p:txBody>
          <a:bodyPr/>
          <a:lstStyle/>
          <a:p>
            <a:r>
              <a:rPr lang="en-CA" smtClean="0"/>
              <a:t>13/07/2017</a:t>
            </a:r>
            <a:endParaRPr lang="en-CA"/>
          </a:p>
        </p:txBody>
      </p:sp>
    </p:spTree>
    <p:extLst>
      <p:ext uri="{BB962C8B-B14F-4D97-AF65-F5344CB8AC3E}">
        <p14:creationId xmlns:p14="http://schemas.microsoft.com/office/powerpoint/2010/main" val="1635663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3</a:t>
            </a:fld>
            <a:endParaRPr lang="en-CA"/>
          </a:p>
        </p:txBody>
      </p:sp>
    </p:spTree>
    <p:extLst>
      <p:ext uri="{BB962C8B-B14F-4D97-AF65-F5344CB8AC3E}">
        <p14:creationId xmlns:p14="http://schemas.microsoft.com/office/powerpoint/2010/main" val="1861372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30</a:t>
            </a:fld>
            <a:endParaRPr lang="en-CA"/>
          </a:p>
        </p:txBody>
      </p:sp>
    </p:spTree>
    <p:extLst>
      <p:ext uri="{BB962C8B-B14F-4D97-AF65-F5344CB8AC3E}">
        <p14:creationId xmlns:p14="http://schemas.microsoft.com/office/powerpoint/2010/main" val="684143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31</a:t>
            </a:fld>
            <a:endParaRPr lang="en-CA"/>
          </a:p>
        </p:txBody>
      </p:sp>
    </p:spTree>
    <p:extLst>
      <p:ext uri="{BB962C8B-B14F-4D97-AF65-F5344CB8AC3E}">
        <p14:creationId xmlns:p14="http://schemas.microsoft.com/office/powerpoint/2010/main" val="3538175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32</a:t>
            </a:fld>
            <a:endParaRPr lang="en-CA"/>
          </a:p>
        </p:txBody>
      </p:sp>
    </p:spTree>
    <p:extLst>
      <p:ext uri="{BB962C8B-B14F-4D97-AF65-F5344CB8AC3E}">
        <p14:creationId xmlns:p14="http://schemas.microsoft.com/office/powerpoint/2010/main" val="4122427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33</a:t>
            </a:fld>
            <a:endParaRPr lang="en-CA"/>
          </a:p>
        </p:txBody>
      </p:sp>
    </p:spTree>
    <p:extLst>
      <p:ext uri="{BB962C8B-B14F-4D97-AF65-F5344CB8AC3E}">
        <p14:creationId xmlns:p14="http://schemas.microsoft.com/office/powerpoint/2010/main" val="3032141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34</a:t>
            </a:fld>
            <a:endParaRPr lang="en-CA"/>
          </a:p>
        </p:txBody>
      </p:sp>
    </p:spTree>
    <p:extLst>
      <p:ext uri="{BB962C8B-B14F-4D97-AF65-F5344CB8AC3E}">
        <p14:creationId xmlns:p14="http://schemas.microsoft.com/office/powerpoint/2010/main" val="1673669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35</a:t>
            </a:fld>
            <a:endParaRPr lang="en-CA"/>
          </a:p>
        </p:txBody>
      </p:sp>
    </p:spTree>
    <p:extLst>
      <p:ext uri="{BB962C8B-B14F-4D97-AF65-F5344CB8AC3E}">
        <p14:creationId xmlns:p14="http://schemas.microsoft.com/office/powerpoint/2010/main" val="351853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36</a:t>
            </a:fld>
            <a:endParaRPr lang="en-CA"/>
          </a:p>
        </p:txBody>
      </p:sp>
    </p:spTree>
    <p:extLst>
      <p:ext uri="{BB962C8B-B14F-4D97-AF65-F5344CB8AC3E}">
        <p14:creationId xmlns:p14="http://schemas.microsoft.com/office/powerpoint/2010/main" val="1796762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37</a:t>
            </a:fld>
            <a:endParaRPr lang="en-CA"/>
          </a:p>
        </p:txBody>
      </p:sp>
    </p:spTree>
    <p:extLst>
      <p:ext uri="{BB962C8B-B14F-4D97-AF65-F5344CB8AC3E}">
        <p14:creationId xmlns:p14="http://schemas.microsoft.com/office/powerpoint/2010/main" val="3512500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38</a:t>
            </a:fld>
            <a:endParaRPr lang="en-CA"/>
          </a:p>
        </p:txBody>
      </p:sp>
    </p:spTree>
    <p:extLst>
      <p:ext uri="{BB962C8B-B14F-4D97-AF65-F5344CB8AC3E}">
        <p14:creationId xmlns:p14="http://schemas.microsoft.com/office/powerpoint/2010/main" val="700437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39</a:t>
            </a:fld>
            <a:endParaRPr lang="en-CA"/>
          </a:p>
        </p:txBody>
      </p:sp>
    </p:spTree>
    <p:extLst>
      <p:ext uri="{BB962C8B-B14F-4D97-AF65-F5344CB8AC3E}">
        <p14:creationId xmlns:p14="http://schemas.microsoft.com/office/powerpoint/2010/main" val="318745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0D3423-F520-4666-A7CA-B10F87EC84C9}" type="slidenum">
              <a:rPr lang="en-CA" smtClean="0"/>
              <a:t>4</a:t>
            </a:fld>
            <a:endParaRPr lang="en-CA"/>
          </a:p>
        </p:txBody>
      </p:sp>
      <p:sp>
        <p:nvSpPr>
          <p:cNvPr id="5" name="Date Placeholder 4"/>
          <p:cNvSpPr>
            <a:spLocks noGrp="1"/>
          </p:cNvSpPr>
          <p:nvPr>
            <p:ph type="dt" idx="11"/>
          </p:nvPr>
        </p:nvSpPr>
        <p:spPr/>
        <p:txBody>
          <a:bodyPr/>
          <a:lstStyle/>
          <a:p>
            <a:r>
              <a:rPr lang="en-CA" smtClean="0"/>
              <a:t>13/07/2017</a:t>
            </a:r>
            <a:endParaRPr lang="en-CA"/>
          </a:p>
        </p:txBody>
      </p:sp>
    </p:spTree>
    <p:extLst>
      <p:ext uri="{BB962C8B-B14F-4D97-AF65-F5344CB8AC3E}">
        <p14:creationId xmlns:p14="http://schemas.microsoft.com/office/powerpoint/2010/main" val="2556863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40</a:t>
            </a:fld>
            <a:endParaRPr lang="en-CA"/>
          </a:p>
        </p:txBody>
      </p:sp>
    </p:spTree>
    <p:extLst>
      <p:ext uri="{BB962C8B-B14F-4D97-AF65-F5344CB8AC3E}">
        <p14:creationId xmlns:p14="http://schemas.microsoft.com/office/powerpoint/2010/main" val="17693773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41</a:t>
            </a:fld>
            <a:endParaRPr lang="en-CA"/>
          </a:p>
        </p:txBody>
      </p:sp>
    </p:spTree>
    <p:extLst>
      <p:ext uri="{BB962C8B-B14F-4D97-AF65-F5344CB8AC3E}">
        <p14:creationId xmlns:p14="http://schemas.microsoft.com/office/powerpoint/2010/main" val="8025722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42</a:t>
            </a:fld>
            <a:endParaRPr lang="en-CA"/>
          </a:p>
        </p:txBody>
      </p:sp>
    </p:spTree>
    <p:extLst>
      <p:ext uri="{BB962C8B-B14F-4D97-AF65-F5344CB8AC3E}">
        <p14:creationId xmlns:p14="http://schemas.microsoft.com/office/powerpoint/2010/main" val="33772477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43</a:t>
            </a:fld>
            <a:endParaRPr lang="en-CA"/>
          </a:p>
        </p:txBody>
      </p:sp>
    </p:spTree>
    <p:extLst>
      <p:ext uri="{BB962C8B-B14F-4D97-AF65-F5344CB8AC3E}">
        <p14:creationId xmlns:p14="http://schemas.microsoft.com/office/powerpoint/2010/main" val="30908479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44</a:t>
            </a:fld>
            <a:endParaRPr lang="en-CA"/>
          </a:p>
        </p:txBody>
      </p:sp>
    </p:spTree>
    <p:extLst>
      <p:ext uri="{BB962C8B-B14F-4D97-AF65-F5344CB8AC3E}">
        <p14:creationId xmlns:p14="http://schemas.microsoft.com/office/powerpoint/2010/main" val="219704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45</a:t>
            </a:fld>
            <a:endParaRPr lang="en-CA"/>
          </a:p>
        </p:txBody>
      </p:sp>
    </p:spTree>
    <p:extLst>
      <p:ext uri="{BB962C8B-B14F-4D97-AF65-F5344CB8AC3E}">
        <p14:creationId xmlns:p14="http://schemas.microsoft.com/office/powerpoint/2010/main" val="27763092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47</a:t>
            </a:fld>
            <a:endParaRPr lang="en-CA"/>
          </a:p>
        </p:txBody>
      </p:sp>
    </p:spTree>
    <p:extLst>
      <p:ext uri="{BB962C8B-B14F-4D97-AF65-F5344CB8AC3E}">
        <p14:creationId xmlns:p14="http://schemas.microsoft.com/office/powerpoint/2010/main" val="24489436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48</a:t>
            </a:fld>
            <a:endParaRPr lang="en-CA"/>
          </a:p>
        </p:txBody>
      </p:sp>
    </p:spTree>
    <p:extLst>
      <p:ext uri="{BB962C8B-B14F-4D97-AF65-F5344CB8AC3E}">
        <p14:creationId xmlns:p14="http://schemas.microsoft.com/office/powerpoint/2010/main" val="29949622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49</a:t>
            </a:fld>
            <a:endParaRPr lang="en-CA"/>
          </a:p>
        </p:txBody>
      </p:sp>
    </p:spTree>
    <p:extLst>
      <p:ext uri="{BB962C8B-B14F-4D97-AF65-F5344CB8AC3E}">
        <p14:creationId xmlns:p14="http://schemas.microsoft.com/office/powerpoint/2010/main" val="33113266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50</a:t>
            </a:fld>
            <a:endParaRPr lang="en-CA"/>
          </a:p>
        </p:txBody>
      </p:sp>
    </p:spTree>
    <p:extLst>
      <p:ext uri="{BB962C8B-B14F-4D97-AF65-F5344CB8AC3E}">
        <p14:creationId xmlns:p14="http://schemas.microsoft.com/office/powerpoint/2010/main" val="2815415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0D3423-F520-4666-A7CA-B10F87EC84C9}" type="slidenum">
              <a:rPr lang="en-CA" smtClean="0"/>
              <a:t>5</a:t>
            </a:fld>
            <a:endParaRPr lang="en-CA" dirty="0"/>
          </a:p>
        </p:txBody>
      </p:sp>
      <p:sp>
        <p:nvSpPr>
          <p:cNvPr id="5" name="Date Placeholder 4"/>
          <p:cNvSpPr>
            <a:spLocks noGrp="1"/>
          </p:cNvSpPr>
          <p:nvPr>
            <p:ph type="dt" idx="11"/>
          </p:nvPr>
        </p:nvSpPr>
        <p:spPr/>
        <p:txBody>
          <a:bodyPr/>
          <a:lstStyle/>
          <a:p>
            <a:r>
              <a:rPr lang="en-CA" smtClean="0"/>
              <a:t>13/07/2017</a:t>
            </a:r>
            <a:endParaRPr lang="en-CA"/>
          </a:p>
        </p:txBody>
      </p:sp>
    </p:spTree>
    <p:extLst>
      <p:ext uri="{BB962C8B-B14F-4D97-AF65-F5344CB8AC3E}">
        <p14:creationId xmlns:p14="http://schemas.microsoft.com/office/powerpoint/2010/main" val="18535959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51</a:t>
            </a:fld>
            <a:endParaRPr lang="en-CA"/>
          </a:p>
        </p:txBody>
      </p:sp>
    </p:spTree>
    <p:extLst>
      <p:ext uri="{BB962C8B-B14F-4D97-AF65-F5344CB8AC3E}">
        <p14:creationId xmlns:p14="http://schemas.microsoft.com/office/powerpoint/2010/main" val="16128595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52</a:t>
            </a:fld>
            <a:endParaRPr lang="en-CA"/>
          </a:p>
        </p:txBody>
      </p:sp>
    </p:spTree>
    <p:extLst>
      <p:ext uri="{BB962C8B-B14F-4D97-AF65-F5344CB8AC3E}">
        <p14:creationId xmlns:p14="http://schemas.microsoft.com/office/powerpoint/2010/main" val="40375908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53</a:t>
            </a:fld>
            <a:endParaRPr lang="en-CA"/>
          </a:p>
        </p:txBody>
      </p:sp>
    </p:spTree>
    <p:extLst>
      <p:ext uri="{BB962C8B-B14F-4D97-AF65-F5344CB8AC3E}">
        <p14:creationId xmlns:p14="http://schemas.microsoft.com/office/powerpoint/2010/main" val="34261407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54</a:t>
            </a:fld>
            <a:endParaRPr lang="en-CA"/>
          </a:p>
        </p:txBody>
      </p:sp>
    </p:spTree>
    <p:extLst>
      <p:ext uri="{BB962C8B-B14F-4D97-AF65-F5344CB8AC3E}">
        <p14:creationId xmlns:p14="http://schemas.microsoft.com/office/powerpoint/2010/main" val="35426673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55</a:t>
            </a:fld>
            <a:endParaRPr lang="en-CA"/>
          </a:p>
        </p:txBody>
      </p:sp>
    </p:spTree>
    <p:extLst>
      <p:ext uri="{BB962C8B-B14F-4D97-AF65-F5344CB8AC3E}">
        <p14:creationId xmlns:p14="http://schemas.microsoft.com/office/powerpoint/2010/main" val="10346031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56</a:t>
            </a:fld>
            <a:endParaRPr lang="en-CA"/>
          </a:p>
        </p:txBody>
      </p:sp>
    </p:spTree>
    <p:extLst>
      <p:ext uri="{BB962C8B-B14F-4D97-AF65-F5344CB8AC3E}">
        <p14:creationId xmlns:p14="http://schemas.microsoft.com/office/powerpoint/2010/main" val="32358162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57</a:t>
            </a:fld>
            <a:endParaRPr lang="en-CA"/>
          </a:p>
        </p:txBody>
      </p:sp>
    </p:spTree>
    <p:extLst>
      <p:ext uri="{BB962C8B-B14F-4D97-AF65-F5344CB8AC3E}">
        <p14:creationId xmlns:p14="http://schemas.microsoft.com/office/powerpoint/2010/main" val="13042067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58</a:t>
            </a:fld>
            <a:endParaRPr lang="en-CA"/>
          </a:p>
        </p:txBody>
      </p:sp>
    </p:spTree>
    <p:extLst>
      <p:ext uri="{BB962C8B-B14F-4D97-AF65-F5344CB8AC3E}">
        <p14:creationId xmlns:p14="http://schemas.microsoft.com/office/powerpoint/2010/main" val="33268591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3BCD50-106D-4291-8D6D-459080703CBE}" type="slidenum">
              <a:rPr lang="en-CA" altLang="en-US" smtClean="0"/>
              <a:pPr>
                <a:spcBef>
                  <a:spcPct val="0"/>
                </a:spcBef>
              </a:pPr>
              <a:t>60</a:t>
            </a:fld>
            <a:endParaRPr lang="en-CA" altLang="en-US" smtClean="0"/>
          </a:p>
        </p:txBody>
      </p:sp>
      <p:sp>
        <p:nvSpPr>
          <p:cNvPr id="2" name="Date Placeholder 1"/>
          <p:cNvSpPr>
            <a:spLocks noGrp="1"/>
          </p:cNvSpPr>
          <p:nvPr>
            <p:ph type="dt" idx="10"/>
          </p:nvPr>
        </p:nvSpPr>
        <p:spPr/>
        <p:txBody>
          <a:bodyPr/>
          <a:lstStyle/>
          <a:p>
            <a:r>
              <a:rPr lang="en-CA" smtClean="0"/>
              <a:t>13/07/2017</a:t>
            </a:r>
            <a:endParaRPr lang="en-CA"/>
          </a:p>
        </p:txBody>
      </p:sp>
    </p:spTree>
    <p:extLst>
      <p:ext uri="{BB962C8B-B14F-4D97-AF65-F5344CB8AC3E}">
        <p14:creationId xmlns:p14="http://schemas.microsoft.com/office/powerpoint/2010/main" val="4112440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6</a:t>
            </a:fld>
            <a:endParaRPr lang="en-CA"/>
          </a:p>
        </p:txBody>
      </p:sp>
    </p:spTree>
    <p:extLst>
      <p:ext uri="{BB962C8B-B14F-4D97-AF65-F5344CB8AC3E}">
        <p14:creationId xmlns:p14="http://schemas.microsoft.com/office/powerpoint/2010/main" val="1883166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0D3423-F520-4666-A7CA-B10F87EC84C9}" type="slidenum">
              <a:rPr lang="en-CA" smtClean="0"/>
              <a:t>7</a:t>
            </a:fld>
            <a:endParaRPr lang="en-CA" dirty="0"/>
          </a:p>
        </p:txBody>
      </p:sp>
      <p:sp>
        <p:nvSpPr>
          <p:cNvPr id="5" name="Date Placeholder 4"/>
          <p:cNvSpPr>
            <a:spLocks noGrp="1"/>
          </p:cNvSpPr>
          <p:nvPr>
            <p:ph type="dt" idx="11"/>
          </p:nvPr>
        </p:nvSpPr>
        <p:spPr/>
        <p:txBody>
          <a:bodyPr/>
          <a:lstStyle/>
          <a:p>
            <a:r>
              <a:rPr lang="en-CA" smtClean="0"/>
              <a:t>13/07/2017</a:t>
            </a:r>
            <a:endParaRPr lang="en-CA"/>
          </a:p>
        </p:txBody>
      </p:sp>
    </p:spTree>
    <p:extLst>
      <p:ext uri="{BB962C8B-B14F-4D97-AF65-F5344CB8AC3E}">
        <p14:creationId xmlns:p14="http://schemas.microsoft.com/office/powerpoint/2010/main" val="1995712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8</a:t>
            </a:fld>
            <a:endParaRPr lang="en-CA"/>
          </a:p>
        </p:txBody>
      </p:sp>
    </p:spTree>
    <p:extLst>
      <p:ext uri="{BB962C8B-B14F-4D97-AF65-F5344CB8AC3E}">
        <p14:creationId xmlns:p14="http://schemas.microsoft.com/office/powerpoint/2010/main" val="2876580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r>
              <a:rPr lang="en-CA" smtClean="0"/>
              <a:t>13/07/2017</a:t>
            </a:r>
            <a:endParaRPr lang="en-CA"/>
          </a:p>
        </p:txBody>
      </p:sp>
      <p:sp>
        <p:nvSpPr>
          <p:cNvPr id="5" name="Slide Number Placeholder 4"/>
          <p:cNvSpPr>
            <a:spLocks noGrp="1"/>
          </p:cNvSpPr>
          <p:nvPr>
            <p:ph type="sldNum" sz="quarter" idx="11"/>
          </p:nvPr>
        </p:nvSpPr>
        <p:spPr/>
        <p:txBody>
          <a:bodyPr/>
          <a:lstStyle/>
          <a:p>
            <a:fld id="{690D3423-F520-4666-A7CA-B10F87EC84C9}" type="slidenum">
              <a:rPr lang="en-CA" smtClean="0"/>
              <a:t>9</a:t>
            </a:fld>
            <a:endParaRPr lang="en-CA"/>
          </a:p>
        </p:txBody>
      </p:sp>
    </p:spTree>
    <p:extLst>
      <p:ext uri="{BB962C8B-B14F-4D97-AF65-F5344CB8AC3E}">
        <p14:creationId xmlns:p14="http://schemas.microsoft.com/office/powerpoint/2010/main" val="3620481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543800" cy="1146175"/>
          </a:xfrm>
        </p:spPr>
        <p:txBody>
          <a:bodyPr anchor="b"/>
          <a:lstStyle>
            <a:lvl1pPr algn="ctr">
              <a:defRPr sz="3600" baseline="0">
                <a:ln>
                  <a:noFill/>
                </a:ln>
                <a:solidFill>
                  <a:schemeClr val="tx2"/>
                </a:solidFill>
                <a:latin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10000"/>
            <a:ext cx="7239000" cy="2133600"/>
          </a:xfrm>
        </p:spPr>
        <p:txBody>
          <a:bodyPr anchor="t">
            <a:normAutofit/>
          </a:bodyPr>
          <a:lstStyle>
            <a:lvl1pPr marL="0" marR="0" indent="0" algn="ctr" defTabSz="914400" rtl="0" eaLnBrk="1" fontAlgn="auto" latinLnBrk="0" hangingPunct="1">
              <a:lnSpc>
                <a:spcPct val="170000"/>
              </a:lnSpc>
              <a:spcBef>
                <a:spcPts val="0"/>
              </a:spcBef>
              <a:spcAft>
                <a:spcPts val="0"/>
              </a:spcAft>
              <a:buClr>
                <a:srgbClr val="4F81BD"/>
              </a:buClr>
              <a:buSzTx/>
              <a:buFontTx/>
              <a:buNone/>
              <a:tabLst/>
              <a:defRPr sz="1200" baseline="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70000"/>
              </a:lnSpc>
              <a:spcBef>
                <a:spcPts val="0"/>
              </a:spcBef>
              <a:spcAft>
                <a:spcPts val="0"/>
              </a:spcAft>
              <a:buClr>
                <a:srgbClr val="4F81BD"/>
              </a:buClr>
              <a:buSzTx/>
              <a:buFontTx/>
              <a:buNone/>
              <a:tabLst/>
              <a:defRPr/>
            </a:pPr>
            <a:r>
              <a:rPr kumimoji="0" lang="en-US" sz="2800" b="1" i="0" u="none" strike="noStrike" kern="1200" cap="none" spc="0" normalizeH="0" baseline="0" noProof="0" smtClean="0">
                <a:ln>
                  <a:noFill/>
                </a:ln>
                <a:solidFill>
                  <a:srgbClr val="1F497D"/>
                </a:solidFill>
                <a:effectLst/>
                <a:uLnTx/>
                <a:uFillTx/>
                <a:latin typeface="Arial" pitchFamily="34" charset="0"/>
                <a:ea typeface="+mn-ea"/>
                <a:cs typeface="Arial" pitchFamily="34" charset="0"/>
              </a:rPr>
              <a:t>Click to edit Master subtitle style</a:t>
            </a:r>
            <a:endParaRPr kumimoji="0" lang="en-CA" sz="2800" b="1" i="0" u="none" strike="noStrike" kern="1200" cap="none" spc="0" normalizeH="0" baseline="0" noProof="0" dirty="0" smtClean="0">
              <a:ln>
                <a:noFill/>
              </a:ln>
              <a:solidFill>
                <a:srgbClr val="1F497D"/>
              </a:solidFill>
              <a:effectLst/>
              <a:uLnTx/>
              <a:uFillTx/>
              <a:latin typeface="Arial" pitchFamily="34" charset="0"/>
              <a:ea typeface="+mn-ea"/>
              <a:cs typeface="Arial" pitchFamily="34" charset="0"/>
            </a:endParaRPr>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l="30147" t="3129" r="26103" b="21142"/>
          <a:stretch/>
        </p:blipFill>
        <p:spPr bwMode="auto">
          <a:xfrm>
            <a:off x="8458200" y="5486400"/>
            <a:ext cx="685800" cy="771525"/>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3200" b="1" baseline="0">
                <a:latin typeface="Arial" pitchFamily="34" charset="0"/>
              </a:defRPr>
            </a:lvl1pPr>
          </a:lstStyle>
          <a:p>
            <a:r>
              <a:rPr lang="en-US" dirty="0" smtClean="0"/>
              <a:t>(Insert Title)</a:t>
            </a:r>
            <a:endParaRPr lang="en-US" dirty="0"/>
          </a:p>
        </p:txBody>
      </p:sp>
      <p:sp>
        <p:nvSpPr>
          <p:cNvPr id="3" name="Content Placeholder 2"/>
          <p:cNvSpPr>
            <a:spLocks noGrp="1"/>
          </p:cNvSpPr>
          <p:nvPr>
            <p:ph idx="1" hasCustomPrompt="1"/>
          </p:nvPr>
        </p:nvSpPr>
        <p:spPr/>
        <p:txBody>
          <a:bodyPr/>
          <a:lstStyle>
            <a:lvl1pPr marL="342900" indent="-228600">
              <a:buClr>
                <a:schemeClr val="tx2"/>
              </a:buClr>
              <a:buFont typeface="Wingdings" pitchFamily="2" charset="2"/>
              <a:buChar char="§"/>
              <a:defRPr sz="2800" baseline="0">
                <a:latin typeface="Calibri" pitchFamily="34" charset="0"/>
              </a:defRPr>
            </a:lvl1pPr>
            <a:lvl2pPr marL="640080" indent="-228600">
              <a:buClr>
                <a:schemeClr val="tx2"/>
              </a:buClr>
              <a:buFont typeface="Wingdings" pitchFamily="2" charset="2"/>
              <a:buChar char="§"/>
              <a:defRPr baseline="0">
                <a:latin typeface="Calibri" pitchFamily="34" charset="0"/>
              </a:defRPr>
            </a:lvl2pPr>
            <a:lvl3pPr marL="1005840" indent="-228600">
              <a:buClr>
                <a:schemeClr val="tx2"/>
              </a:buClr>
              <a:buFont typeface="Wingdings" pitchFamily="2" charset="2"/>
              <a:buChar char="§"/>
              <a:defRPr baseline="0">
                <a:latin typeface="Calibri" pitchFamily="34" charset="0"/>
              </a:defRPr>
            </a:lvl3pPr>
            <a:lvl4pPr marL="1280160" indent="-228600">
              <a:buClr>
                <a:schemeClr val="tx2"/>
              </a:buClr>
              <a:buFont typeface="Wingdings" pitchFamily="2" charset="2"/>
              <a:buChar char="§"/>
              <a:defRPr baseline="0">
                <a:latin typeface="Calibri" pitchFamily="34" charset="0"/>
              </a:defRPr>
            </a:lvl4pPr>
            <a:lvl5pPr marL="1554480" indent="-228600">
              <a:buClrTx/>
              <a:buFont typeface="Wingdings" pitchFamily="2" charset="2"/>
              <a:buChar char="§"/>
              <a:defRPr/>
            </a:lvl5pPr>
          </a:lstStyle>
          <a:p>
            <a:pPr lvl="0"/>
            <a:r>
              <a:rPr lang="en-US" dirty="0" smtClean="0"/>
              <a:t>(Insert Text)</a:t>
            </a:r>
          </a:p>
          <a:p>
            <a:pPr lvl="1"/>
            <a:r>
              <a:rPr lang="en-US" dirty="0" smtClean="0"/>
              <a:t>(Insert Text)</a:t>
            </a:r>
          </a:p>
          <a:p>
            <a:pPr lvl="2"/>
            <a:r>
              <a:rPr lang="en-US" dirty="0" smtClean="0"/>
              <a:t>(Insert Text)</a:t>
            </a:r>
          </a:p>
          <a:p>
            <a:pPr lvl="3"/>
            <a:r>
              <a:rPr lang="en-US" dirty="0" smtClean="0"/>
              <a:t>(Insert Text)</a:t>
            </a:r>
          </a:p>
        </p:txBody>
      </p:sp>
      <p:pic>
        <p:nvPicPr>
          <p:cNvPr id="9" name="Picture 8"/>
          <p:cNvPicPr/>
          <p:nvPr userDrawn="1"/>
        </p:nvPicPr>
        <p:blipFill rotWithShape="1">
          <a:blip r:embed="rId2" cstate="print">
            <a:extLst>
              <a:ext uri="{28A0092B-C50C-407E-A947-70E740481C1C}">
                <a14:useLocalDpi xmlns:a14="http://schemas.microsoft.com/office/drawing/2010/main" val="0"/>
              </a:ext>
            </a:extLst>
          </a:blip>
          <a:srcRect l="30147" t="3129" r="26103" b="21142"/>
          <a:stretch/>
        </p:blipFill>
        <p:spPr bwMode="auto">
          <a:xfrm>
            <a:off x="8458200" y="5486400"/>
            <a:ext cx="685800" cy="771525"/>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3200" b="1" baseline="0">
                <a:latin typeface="Arial" pitchFamily="34" charset="0"/>
                <a:cs typeface="Arial" pitchFamily="34" charset="0"/>
              </a:defRPr>
            </a:lvl1pPr>
          </a:lstStyle>
          <a:p>
            <a:r>
              <a:rPr lang="en-US" dirty="0" smtClean="0"/>
              <a:t>(Insert Title)</a:t>
            </a:r>
            <a:endParaRPr lang="en-US" dirty="0"/>
          </a:p>
        </p:txBody>
      </p:sp>
      <p:sp>
        <p:nvSpPr>
          <p:cNvPr id="3" name="Content Placeholder 2"/>
          <p:cNvSpPr>
            <a:spLocks noGrp="1"/>
          </p:cNvSpPr>
          <p:nvPr>
            <p:ph sz="half" idx="1" hasCustomPrompt="1"/>
          </p:nvPr>
        </p:nvSpPr>
        <p:spPr>
          <a:xfrm>
            <a:off x="457200" y="1536192"/>
            <a:ext cx="3657600" cy="4590288"/>
          </a:xfrm>
        </p:spPr>
        <p:txBody>
          <a:bodyPr/>
          <a:lstStyle>
            <a:lvl1pPr marL="342900" indent="-228600">
              <a:buClr>
                <a:schemeClr val="tx2"/>
              </a:buClr>
              <a:buFont typeface="Wingdings" pitchFamily="2" charset="2"/>
              <a:buChar char="§"/>
              <a:defRPr sz="2800" baseline="0">
                <a:latin typeface="Calibri" pitchFamily="34" charset="0"/>
              </a:defRPr>
            </a:lvl1pPr>
            <a:lvl2pPr marL="640080" indent="-228600">
              <a:buClr>
                <a:schemeClr val="tx2"/>
              </a:buClr>
              <a:buFont typeface="Wingdings" pitchFamily="2" charset="2"/>
              <a:buChar char="§"/>
              <a:defRPr sz="2400" baseline="0">
                <a:latin typeface="Calibri" pitchFamily="34" charset="0"/>
              </a:defRPr>
            </a:lvl2pPr>
            <a:lvl3pPr marL="1005840" indent="-228600">
              <a:buClr>
                <a:schemeClr val="tx2"/>
              </a:buClr>
              <a:buFont typeface="Wingdings" pitchFamily="2" charset="2"/>
              <a:buChar char="§"/>
              <a:defRPr sz="2000" baseline="0">
                <a:latin typeface="Calibri" pitchFamily="34" charset="0"/>
              </a:defRPr>
            </a:lvl3pPr>
            <a:lvl4pPr marL="1280160" indent="-228600">
              <a:buClr>
                <a:schemeClr val="tx2"/>
              </a:buClr>
              <a:buFont typeface="Wingdings" pitchFamily="2" charset="2"/>
              <a:buChar char="§"/>
              <a:defRPr sz="1800">
                <a:latin typeface="Calibri" pitchFamily="34" charset="0"/>
              </a:defRPr>
            </a:lvl4pPr>
            <a:lvl5pPr marL="1554480" indent="-228600">
              <a:buClr>
                <a:schemeClr val="tx2"/>
              </a:buClr>
              <a:buFont typeface="Wingdings" pitchFamily="2" charset="2"/>
              <a:buChar char="§"/>
              <a:defRPr sz="1800">
                <a:latin typeface="Calibri" pitchFamily="34" charset="0"/>
              </a:defRPr>
            </a:lvl5pPr>
            <a:lvl6pPr>
              <a:defRPr sz="1800"/>
            </a:lvl6pPr>
            <a:lvl7pPr>
              <a:defRPr sz="1800"/>
            </a:lvl7pPr>
            <a:lvl8pPr>
              <a:defRPr sz="1800"/>
            </a:lvl8pPr>
            <a:lvl9pPr>
              <a:defRPr sz="1800"/>
            </a:lvl9pPr>
          </a:lstStyle>
          <a:p>
            <a:pPr lvl="0"/>
            <a:r>
              <a:rPr lang="en-US" dirty="0" smtClean="0"/>
              <a:t>(Insert Text)</a:t>
            </a:r>
          </a:p>
          <a:p>
            <a:pPr lvl="1"/>
            <a:r>
              <a:rPr lang="en-US" dirty="0" smtClean="0"/>
              <a:t>(Insert Text)</a:t>
            </a:r>
          </a:p>
          <a:p>
            <a:pPr lvl="2"/>
            <a:r>
              <a:rPr lang="en-US" dirty="0" smtClean="0"/>
              <a:t>(Insert Text)</a:t>
            </a:r>
          </a:p>
          <a:p>
            <a:pPr lvl="3"/>
            <a:r>
              <a:rPr lang="en-US" dirty="0" smtClean="0"/>
              <a:t>(Insert Text)</a:t>
            </a:r>
          </a:p>
          <a:p>
            <a:pPr lvl="4"/>
            <a:r>
              <a:rPr lang="en-US" dirty="0" smtClean="0"/>
              <a:t>(Insert Text)</a:t>
            </a:r>
            <a:endParaRPr lang="en-US" dirty="0"/>
          </a:p>
        </p:txBody>
      </p:sp>
      <p:sp>
        <p:nvSpPr>
          <p:cNvPr id="4" name="Content Placeholder 3"/>
          <p:cNvSpPr>
            <a:spLocks noGrp="1"/>
          </p:cNvSpPr>
          <p:nvPr>
            <p:ph sz="half" idx="2" hasCustomPrompt="1"/>
          </p:nvPr>
        </p:nvSpPr>
        <p:spPr>
          <a:xfrm>
            <a:off x="4419600" y="1536192"/>
            <a:ext cx="3657600" cy="4590288"/>
          </a:xfrm>
        </p:spPr>
        <p:txBody>
          <a:bodyPr/>
          <a:lstStyle>
            <a:lvl1pPr marL="342900" indent="-228600">
              <a:buClr>
                <a:schemeClr val="tx2"/>
              </a:buClr>
              <a:buFont typeface="Wingdings" pitchFamily="2" charset="2"/>
              <a:buChar char="§"/>
              <a:defRPr sz="2800" baseline="0"/>
            </a:lvl1pPr>
            <a:lvl2pPr marL="640080" indent="-228600">
              <a:buClr>
                <a:schemeClr val="tx2"/>
              </a:buClr>
              <a:buFont typeface="Wingdings" pitchFamily="2" charset="2"/>
              <a:buChar char="§"/>
              <a:defRPr sz="2400"/>
            </a:lvl2pPr>
            <a:lvl3pPr marL="1005840" indent="-228600">
              <a:buClr>
                <a:schemeClr val="tx2"/>
              </a:buClr>
              <a:buFont typeface="Wingdings" pitchFamily="2" charset="2"/>
              <a:buChar char="§"/>
              <a:defRPr sz="2000"/>
            </a:lvl3pPr>
            <a:lvl4pPr marL="1280160" indent="-228600">
              <a:buClr>
                <a:schemeClr val="tx2"/>
              </a:buClr>
              <a:buFont typeface="Wingdings" pitchFamily="2" charset="2"/>
              <a:buChar char="§"/>
              <a:defRPr sz="1800" baseline="0"/>
            </a:lvl4pPr>
            <a:lvl5pPr marL="1554480" indent="-228600">
              <a:buClr>
                <a:schemeClr val="tx2"/>
              </a:buClr>
              <a:buFont typeface="Wingdings" pitchFamily="2" charset="2"/>
              <a:buChar char="§"/>
              <a:defRPr sz="1800"/>
            </a:lvl5pPr>
            <a:lvl6pPr>
              <a:defRPr sz="1800"/>
            </a:lvl6pPr>
            <a:lvl7pPr>
              <a:defRPr sz="1800"/>
            </a:lvl7pPr>
            <a:lvl8pPr>
              <a:defRPr sz="1800"/>
            </a:lvl8pPr>
            <a:lvl9pPr>
              <a:defRPr sz="1800"/>
            </a:lvl9pPr>
          </a:lstStyle>
          <a:p>
            <a:pPr lvl="0"/>
            <a:r>
              <a:rPr lang="en-US" dirty="0" smtClean="0"/>
              <a:t>(Insert Text)</a:t>
            </a:r>
          </a:p>
          <a:p>
            <a:pPr lvl="1"/>
            <a:r>
              <a:rPr lang="en-US" dirty="0" smtClean="0"/>
              <a:t>(Insert Text)</a:t>
            </a:r>
          </a:p>
          <a:p>
            <a:pPr lvl="2"/>
            <a:r>
              <a:rPr lang="en-US" dirty="0" smtClean="0"/>
              <a:t>(Insert Text)</a:t>
            </a:r>
          </a:p>
          <a:p>
            <a:pPr lvl="3"/>
            <a:r>
              <a:rPr lang="en-US" dirty="0" smtClean="0"/>
              <a:t>(Insert Text)</a:t>
            </a:r>
          </a:p>
          <a:p>
            <a:pPr lvl="4"/>
            <a:r>
              <a:rPr lang="en-US" dirty="0" smtClean="0"/>
              <a:t>(Insert Text)</a:t>
            </a:r>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l="30147" t="3129" r="26103" b="21142"/>
          <a:stretch/>
        </p:blipFill>
        <p:spPr bwMode="auto">
          <a:xfrm>
            <a:off x="8458200" y="5486400"/>
            <a:ext cx="685800" cy="771525"/>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3200" b="1" baseline="0">
                <a:latin typeface="Arial" pitchFamily="34" charset="0"/>
              </a:defRPr>
            </a:lvl1pPr>
          </a:lstStyle>
          <a:p>
            <a:r>
              <a:rPr lang="en-US" dirty="0" smtClean="0"/>
              <a:t>(Insert Title) </a:t>
            </a:r>
            <a:endParaRPr lang="en-US" dirty="0"/>
          </a:p>
        </p:txBody>
      </p:sp>
      <p:sp>
        <p:nvSpPr>
          <p:cNvPr id="3" name="Text Placeholder 2"/>
          <p:cNvSpPr>
            <a:spLocks noGrp="1"/>
          </p:cNvSpPr>
          <p:nvPr>
            <p:ph type="body" idx="1" hasCustomPrompt="1"/>
          </p:nvPr>
        </p:nvSpPr>
        <p:spPr>
          <a:xfrm>
            <a:off x="457200" y="1535113"/>
            <a:ext cx="3657600" cy="639762"/>
          </a:xfrm>
        </p:spPr>
        <p:txBody>
          <a:bodyPr anchor="b">
            <a:noAutofit/>
          </a:bodyPr>
          <a:lstStyle>
            <a:lvl1pPr marL="0" indent="0" algn="ctr">
              <a:buNone/>
              <a:defRPr sz="2000" b="1" baseline="0">
                <a:solidFill>
                  <a:srgbClr val="7030A0"/>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(Insert Subtitle) </a:t>
            </a:r>
          </a:p>
        </p:txBody>
      </p:sp>
      <p:sp>
        <p:nvSpPr>
          <p:cNvPr id="4" name="Content Placeholder 3"/>
          <p:cNvSpPr>
            <a:spLocks noGrp="1"/>
          </p:cNvSpPr>
          <p:nvPr>
            <p:ph sz="half" idx="2" hasCustomPrompt="1"/>
          </p:nvPr>
        </p:nvSpPr>
        <p:spPr>
          <a:xfrm>
            <a:off x="457200" y="2174875"/>
            <a:ext cx="3657600" cy="3951288"/>
          </a:xfrm>
        </p:spPr>
        <p:txBody>
          <a:bodyPr/>
          <a:lstStyle>
            <a:lvl1pPr marL="342900" indent="-228600">
              <a:buClr>
                <a:schemeClr val="tx2"/>
              </a:buClr>
              <a:buFont typeface="Wingdings" pitchFamily="2" charset="2"/>
              <a:buChar char="§"/>
              <a:defRPr sz="2400">
                <a:latin typeface="Calibri" pitchFamily="34" charset="0"/>
              </a:defRPr>
            </a:lvl1pPr>
            <a:lvl2pPr marL="640080" indent="-228600">
              <a:buClr>
                <a:schemeClr val="tx2"/>
              </a:buClr>
              <a:buFont typeface="Wingdings" pitchFamily="2" charset="2"/>
              <a:buChar char="§"/>
              <a:defRPr sz="2000">
                <a:latin typeface="Calibri" pitchFamily="34" charset="0"/>
              </a:defRPr>
            </a:lvl2pPr>
            <a:lvl3pPr marL="1005840" indent="-228600">
              <a:buClr>
                <a:schemeClr val="tx2"/>
              </a:buClr>
              <a:buFont typeface="Wingdings" pitchFamily="2" charset="2"/>
              <a:buChar char="§"/>
              <a:defRPr sz="1800" baseline="0">
                <a:latin typeface="Calibri" pitchFamily="34" charset="0"/>
              </a:defRPr>
            </a:lvl3pPr>
            <a:lvl4pPr marL="1280160" indent="-228600">
              <a:buClr>
                <a:schemeClr val="tx2"/>
              </a:buClr>
              <a:buFont typeface="Wingdings" pitchFamily="2" charset="2"/>
              <a:buChar char="§"/>
              <a:defRPr sz="1600" baseline="0">
                <a:latin typeface="Calibri" pitchFamily="34" charset="0"/>
              </a:defRPr>
            </a:lvl4pPr>
            <a:lvl5pPr marL="1554480" indent="-228600">
              <a:buClr>
                <a:schemeClr val="tx2"/>
              </a:buClr>
              <a:buFont typeface="Wingdings" pitchFamily="2" charset="2"/>
              <a:buChar char="§"/>
              <a:defRPr sz="1600">
                <a:latin typeface="Calibri" pitchFamily="34" charset="0"/>
              </a:defRPr>
            </a:lvl5pPr>
            <a:lvl6pPr>
              <a:defRPr sz="1600"/>
            </a:lvl6pPr>
            <a:lvl7pPr>
              <a:defRPr sz="1600"/>
            </a:lvl7pPr>
            <a:lvl8pPr>
              <a:defRPr sz="1600"/>
            </a:lvl8pPr>
            <a:lvl9pPr>
              <a:defRPr sz="1600"/>
            </a:lvl9pPr>
          </a:lstStyle>
          <a:p>
            <a:pPr lvl="0"/>
            <a:r>
              <a:rPr lang="en-US" dirty="0" smtClean="0"/>
              <a:t>(Insert Text)</a:t>
            </a:r>
          </a:p>
          <a:p>
            <a:pPr lvl="1"/>
            <a:r>
              <a:rPr lang="en-US" dirty="0" smtClean="0"/>
              <a:t>(Insert Text)</a:t>
            </a:r>
          </a:p>
          <a:p>
            <a:pPr lvl="2"/>
            <a:r>
              <a:rPr lang="en-US" dirty="0" smtClean="0"/>
              <a:t>(Insert Text)</a:t>
            </a:r>
          </a:p>
          <a:p>
            <a:pPr lvl="3"/>
            <a:r>
              <a:rPr lang="en-US" dirty="0" smtClean="0"/>
              <a:t>(Insert Text)</a:t>
            </a:r>
          </a:p>
          <a:p>
            <a:pPr lvl="4"/>
            <a:r>
              <a:rPr lang="en-US" dirty="0" smtClean="0"/>
              <a:t>(Insert Text)</a:t>
            </a:r>
            <a:endParaRPr lang="en-US" dirty="0"/>
          </a:p>
        </p:txBody>
      </p:sp>
      <p:sp>
        <p:nvSpPr>
          <p:cNvPr id="5" name="Text Placeholder 4"/>
          <p:cNvSpPr>
            <a:spLocks noGrp="1"/>
          </p:cNvSpPr>
          <p:nvPr>
            <p:ph type="body" sz="quarter" idx="3" hasCustomPrompt="1"/>
          </p:nvPr>
        </p:nvSpPr>
        <p:spPr>
          <a:xfrm>
            <a:off x="4419600" y="1535113"/>
            <a:ext cx="3657600" cy="639762"/>
          </a:xfrm>
        </p:spPr>
        <p:txBody>
          <a:bodyPr anchor="b">
            <a:noAutofit/>
          </a:bodyPr>
          <a:lstStyle>
            <a:lvl1pPr marL="0" indent="0" algn="ctr">
              <a:buNone/>
              <a:defRPr sz="2000" b="1" baseline="0">
                <a:solidFill>
                  <a:srgbClr val="7030A0"/>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(Insert Subtitle) </a:t>
            </a:r>
          </a:p>
        </p:txBody>
      </p:sp>
      <p:sp>
        <p:nvSpPr>
          <p:cNvPr id="6" name="Content Placeholder 5"/>
          <p:cNvSpPr>
            <a:spLocks noGrp="1"/>
          </p:cNvSpPr>
          <p:nvPr>
            <p:ph sz="quarter" idx="4" hasCustomPrompt="1"/>
          </p:nvPr>
        </p:nvSpPr>
        <p:spPr>
          <a:xfrm>
            <a:off x="4419600" y="2174875"/>
            <a:ext cx="3657600" cy="3951288"/>
          </a:xfrm>
        </p:spPr>
        <p:txBody>
          <a:bodyPr/>
          <a:lstStyle>
            <a:lvl1pPr marL="342900" indent="-228600">
              <a:buClr>
                <a:schemeClr val="tx2"/>
              </a:buClr>
              <a:buFont typeface="Wingdings" pitchFamily="2" charset="2"/>
              <a:buChar char="§"/>
              <a:defRPr sz="2400">
                <a:latin typeface="Calibri" pitchFamily="34" charset="0"/>
              </a:defRPr>
            </a:lvl1pPr>
            <a:lvl2pPr marL="640080" indent="-228600">
              <a:buClr>
                <a:schemeClr val="tx2"/>
              </a:buClr>
              <a:buFont typeface="Wingdings" pitchFamily="2" charset="2"/>
              <a:buChar char="§"/>
              <a:defRPr sz="2000" baseline="0">
                <a:latin typeface="Calibri" pitchFamily="34" charset="0"/>
              </a:defRPr>
            </a:lvl2pPr>
            <a:lvl3pPr marL="1005840" indent="-228600">
              <a:buClr>
                <a:schemeClr val="tx2"/>
              </a:buClr>
              <a:buFont typeface="Wingdings" pitchFamily="2" charset="2"/>
              <a:buChar char="§"/>
              <a:defRPr sz="1800" baseline="0">
                <a:latin typeface="Calibri" pitchFamily="34" charset="0"/>
              </a:defRPr>
            </a:lvl3pPr>
            <a:lvl4pPr marL="1280160" indent="-228600">
              <a:buClr>
                <a:schemeClr val="tx2"/>
              </a:buClr>
              <a:buFont typeface="Wingdings" pitchFamily="2" charset="2"/>
              <a:buChar char="§"/>
              <a:defRPr sz="1600" baseline="0">
                <a:latin typeface="Calibri" pitchFamily="34" charset="0"/>
              </a:defRPr>
            </a:lvl4pPr>
            <a:lvl5pPr marL="1554480" indent="-228600">
              <a:buClr>
                <a:schemeClr val="tx2"/>
              </a:buClr>
              <a:buFont typeface="Wingdings" pitchFamily="2" charset="2"/>
              <a:buChar char="§"/>
              <a:defRPr sz="1600" baseline="0">
                <a:latin typeface="Calibri" pitchFamily="34" charset="0"/>
              </a:defRPr>
            </a:lvl5pPr>
            <a:lvl6pPr>
              <a:defRPr sz="1600"/>
            </a:lvl6pPr>
            <a:lvl7pPr>
              <a:defRPr sz="1600"/>
            </a:lvl7pPr>
            <a:lvl8pPr>
              <a:defRPr sz="1600"/>
            </a:lvl8pPr>
            <a:lvl9pPr>
              <a:defRPr sz="1600"/>
            </a:lvl9pPr>
          </a:lstStyle>
          <a:p>
            <a:pPr lvl="0"/>
            <a:r>
              <a:rPr lang="en-US" dirty="0" smtClean="0"/>
              <a:t>(Insert Text)</a:t>
            </a:r>
          </a:p>
          <a:p>
            <a:pPr lvl="1"/>
            <a:r>
              <a:rPr lang="en-US" dirty="0" smtClean="0"/>
              <a:t>(Insert Text)</a:t>
            </a:r>
          </a:p>
          <a:p>
            <a:pPr lvl="2"/>
            <a:r>
              <a:rPr lang="en-US" dirty="0" smtClean="0"/>
              <a:t>(Insert Text)</a:t>
            </a:r>
          </a:p>
          <a:p>
            <a:pPr lvl="3"/>
            <a:r>
              <a:rPr lang="en-US" dirty="0" smtClean="0"/>
              <a:t>(Insert Text)</a:t>
            </a:r>
          </a:p>
          <a:p>
            <a:pPr lvl="4"/>
            <a:r>
              <a:rPr lang="en-US" dirty="0" smtClean="0"/>
              <a:t>(Insert Text)</a:t>
            </a:r>
            <a:endParaRPr lang="en-US" dirty="0"/>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l="30147" t="3129" r="26103" b="21142"/>
          <a:stretch/>
        </p:blipFill>
        <p:spPr bwMode="auto">
          <a:xfrm>
            <a:off x="8458200" y="5486400"/>
            <a:ext cx="685800" cy="771525"/>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74638"/>
            <a:ext cx="7696200" cy="1143000"/>
          </a:xfrm>
        </p:spPr>
        <p:txBody>
          <a:bodyPr/>
          <a:lstStyle>
            <a:lvl1pPr algn="ctr">
              <a:defRPr sz="3200" b="1" i="0" baseline="0">
                <a:latin typeface="Arial" pitchFamily="34" charset="0"/>
              </a:defRPr>
            </a:lvl1pPr>
          </a:lstStyle>
          <a:p>
            <a:r>
              <a:rPr lang="en-US" dirty="0" smtClean="0"/>
              <a:t>(Insert Title)</a:t>
            </a:r>
            <a:endParaRPr lang="en-US" dirty="0"/>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l="30147" t="3129" r="26103" b="21142"/>
          <a:stretch/>
        </p:blipFill>
        <p:spPr bwMode="auto">
          <a:xfrm>
            <a:off x="8458200" y="5486400"/>
            <a:ext cx="685800" cy="771525"/>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p>
            <a:fld id="{7DC9E3FA-C636-459A-BF8A-FD14A0E35FFC}" type="slidenum">
              <a:rPr lang="en-CA" smtClean="0"/>
              <a:t>‹#›</a:t>
            </a:fld>
            <a:endParaRPr lang="en-CA"/>
          </a:p>
        </p:txBody>
      </p:sp>
      <p:sp>
        <p:nvSpPr>
          <p:cNvPr id="4" name="Footer Placeholder 3"/>
          <p:cNvSpPr>
            <a:spLocks noGrp="1"/>
          </p:cNvSpPr>
          <p:nvPr>
            <p:ph type="ftr" sz="quarter" idx="11"/>
          </p:nvPr>
        </p:nvSpPr>
        <p:spPr/>
        <p:txBody>
          <a:bodyPr/>
          <a:lstStyle/>
          <a:p>
            <a:endParaRPr lang="en-CA"/>
          </a:p>
        </p:txBody>
      </p:sp>
      <p:sp>
        <p:nvSpPr>
          <p:cNvPr id="5" name="Date Placeholder 4"/>
          <p:cNvSpPr>
            <a:spLocks noGrp="1"/>
          </p:cNvSpPr>
          <p:nvPr>
            <p:ph type="dt" sz="half" idx="12"/>
          </p:nvPr>
        </p:nvSpPr>
        <p:spPr/>
        <p:txBody>
          <a:bodyPr/>
          <a:lstStyle/>
          <a:p>
            <a:fld id="{4B6C63DE-38AC-4521-8442-D78E0666186A}" type="datetimeFigureOut">
              <a:rPr lang="en-CA" smtClean="0"/>
              <a:t>10/04/2019</a:t>
            </a:fld>
            <a:endParaRPr lang="en-CA"/>
          </a:p>
        </p:txBody>
      </p:sp>
    </p:spTree>
    <p:extLst>
      <p:ext uri="{BB962C8B-B14F-4D97-AF65-F5344CB8AC3E}">
        <p14:creationId xmlns:p14="http://schemas.microsoft.com/office/powerpoint/2010/main" val="18595791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26780" y="632460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DC9E3FA-C636-459A-BF8A-FD14A0E35FFC}" type="slidenum">
              <a:rPr lang="en-CA" smtClean="0"/>
              <a:t>‹#›</a:t>
            </a:fld>
            <a:endParaRPr lang="en-CA"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C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B6C63DE-38AC-4521-8442-D78E0666186A}" type="datetimeFigureOut">
              <a:rPr lang="en-CA" smtClean="0"/>
              <a:t>10/04/2019</a:t>
            </a:fld>
            <a:endParaRPr lang="en-C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2" r:id="rId3"/>
    <p:sldLayoutId id="2147483713" r:id="rId4"/>
    <p:sldLayoutId id="2147483714" r:id="rId5"/>
    <p:sldLayoutId id="2147483715" r:id="rId6"/>
  </p:sldLayoutIdLst>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package" Target="../embeddings/Microsoft_Word_Template2.dotx"/><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tbdssab.ca/wp-content/uploads/2018/04/sample-of-NOA.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canada.ca/en/revenue-agency/services/e-services/e-services-individuals/account-individuals.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tbdssab.ca/home/form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tbdssab.ca/wp-content/uploads/2018/01/ccquickcalc1.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package" Target="../embeddings/Microsoft_Word_Template3.dotx"/><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21.emf"/><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4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7.emf"/></Relationships>
</file>

<file path=ppt/slides/_rels/slide4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427" y="684446"/>
            <a:ext cx="8153400" cy="3816429"/>
          </a:xfrm>
          <a:prstGeom prst="rect">
            <a:avLst/>
          </a:prstGeom>
        </p:spPr>
        <p:txBody>
          <a:bodyPr wrap="square">
            <a:spAutoFit/>
          </a:bodyPr>
          <a:lstStyle/>
          <a:p>
            <a:pPr algn="ctr"/>
            <a:r>
              <a:rPr lang="en-CA" sz="4400" b="1" dirty="0">
                <a:solidFill>
                  <a:srgbClr val="7030A0"/>
                </a:solidFill>
                <a:cs typeface="Arial" panose="020B0604020202020204" pitchFamily="34" charset="0"/>
              </a:rPr>
              <a:t>The District of </a:t>
            </a:r>
            <a:r>
              <a:rPr lang="en-CA" sz="4400" b="1" dirty="0" smtClean="0">
                <a:solidFill>
                  <a:srgbClr val="7030A0"/>
                </a:solidFill>
                <a:cs typeface="Arial" panose="020B0604020202020204" pitchFamily="34" charset="0"/>
              </a:rPr>
              <a:t>Thunder </a:t>
            </a:r>
            <a:r>
              <a:rPr lang="en-CA" sz="4400" b="1" dirty="0">
                <a:solidFill>
                  <a:srgbClr val="7030A0"/>
                </a:solidFill>
                <a:cs typeface="Arial" panose="020B0604020202020204" pitchFamily="34" charset="0"/>
              </a:rPr>
              <a:t>Bay Social </a:t>
            </a:r>
            <a:r>
              <a:rPr lang="en-CA" sz="4400" b="1" dirty="0" smtClean="0">
                <a:solidFill>
                  <a:srgbClr val="7030A0"/>
                </a:solidFill>
                <a:cs typeface="Arial" panose="020B0604020202020204" pitchFamily="34" charset="0"/>
              </a:rPr>
              <a:t>Services </a:t>
            </a:r>
            <a:r>
              <a:rPr lang="en-CA" sz="4400" b="1" dirty="0">
                <a:solidFill>
                  <a:srgbClr val="7030A0"/>
                </a:solidFill>
                <a:cs typeface="Arial" panose="020B0604020202020204" pitchFamily="34" charset="0"/>
              </a:rPr>
              <a:t>Administration </a:t>
            </a:r>
            <a:r>
              <a:rPr lang="en-CA" sz="4400" b="1" dirty="0" smtClean="0">
                <a:solidFill>
                  <a:srgbClr val="7030A0"/>
                </a:solidFill>
                <a:cs typeface="Arial" panose="020B0604020202020204" pitchFamily="34" charset="0"/>
              </a:rPr>
              <a:t>Board </a:t>
            </a:r>
          </a:p>
          <a:p>
            <a:pPr algn="ctr"/>
            <a:r>
              <a:rPr lang="en-CA" sz="4400" b="1" dirty="0" smtClean="0">
                <a:solidFill>
                  <a:srgbClr val="7030A0"/>
                </a:solidFill>
                <a:cs typeface="Arial" panose="020B0604020202020204" pitchFamily="34" charset="0"/>
              </a:rPr>
              <a:t>Fee Subsidy Presentation</a:t>
            </a:r>
          </a:p>
          <a:p>
            <a:pPr algn="ctr"/>
            <a:endParaRPr lang="en-CA" sz="4400" dirty="0" smtClean="0">
              <a:solidFill>
                <a:srgbClr val="7030A0"/>
              </a:solidFill>
              <a:latin typeface="Arial" panose="020B0604020202020204" pitchFamily="34" charset="0"/>
              <a:cs typeface="Arial" panose="020B0604020202020204" pitchFamily="34" charset="0"/>
            </a:endParaRPr>
          </a:p>
          <a:p>
            <a:pPr algn="ctr"/>
            <a:endParaRPr lang="en-CA" sz="1000" dirty="0" smtClean="0">
              <a:solidFill>
                <a:srgbClr val="7030A0"/>
              </a:solidFill>
              <a:latin typeface="Arial" pitchFamily="34" charset="0"/>
              <a:cs typeface="Arial" pitchFamily="34" charset="0"/>
            </a:endParaRPr>
          </a:p>
          <a:p>
            <a:pPr algn="ctr"/>
            <a:r>
              <a:rPr lang="en-CA" sz="2800" dirty="0">
                <a:solidFill>
                  <a:srgbClr val="7030A0"/>
                </a:solidFill>
                <a:latin typeface="Arial" pitchFamily="34" charset="0"/>
                <a:cs typeface="Arial" pitchFamily="34" charset="0"/>
              </a:rPr>
              <a:t/>
            </a:r>
            <a:br>
              <a:rPr lang="en-CA" sz="2800" dirty="0">
                <a:solidFill>
                  <a:srgbClr val="7030A0"/>
                </a:solidFill>
                <a:latin typeface="Arial" pitchFamily="34" charset="0"/>
                <a:cs typeface="Arial" pitchFamily="34" charset="0"/>
              </a:rPr>
            </a:br>
            <a:endParaRPr lang="en-CA" sz="2800" dirty="0">
              <a:latin typeface="Arial" panose="020B0604020202020204" pitchFamily="34" charset="0"/>
              <a:cs typeface="Arial" panose="020B0604020202020204" pitchFamily="34" charset="0"/>
            </a:endParaRPr>
          </a:p>
        </p:txBody>
      </p:sp>
      <p:sp>
        <p:nvSpPr>
          <p:cNvPr id="6" name="Rectangle 5"/>
          <p:cNvSpPr/>
          <p:nvPr/>
        </p:nvSpPr>
        <p:spPr>
          <a:xfrm>
            <a:off x="3886200" y="5872157"/>
            <a:ext cx="4150827" cy="633250"/>
          </a:xfrm>
          <a:prstGeom prst="rect">
            <a:avLst/>
          </a:prstGeom>
        </p:spPr>
        <p:txBody>
          <a:bodyPr wrap="square">
            <a:spAutoFit/>
          </a:bodyPr>
          <a:lstStyle/>
          <a:p>
            <a:pPr algn="ctr">
              <a:lnSpc>
                <a:spcPct val="170000"/>
              </a:lnSpc>
              <a:spcBef>
                <a:spcPts val="0"/>
              </a:spcBef>
              <a:buClr>
                <a:srgbClr val="4F81BD"/>
              </a:buClr>
            </a:pPr>
            <a:r>
              <a:rPr lang="en-CA" sz="2400" dirty="0" smtClean="0">
                <a:solidFill>
                  <a:srgbClr val="7030A0"/>
                </a:solidFill>
                <a:latin typeface="Arial" pitchFamily="34" charset="0"/>
                <a:cs typeface="Arial" pitchFamily="34" charset="0"/>
              </a:rPr>
              <a:t>February 20, 2019</a:t>
            </a:r>
            <a:endParaRPr lang="en-CA" sz="2400" dirty="0">
              <a:solidFill>
                <a:srgbClr val="7030A0"/>
              </a:solidFill>
              <a:latin typeface="Arial" pitchFamily="34" charset="0"/>
              <a:cs typeface="Arial" pitchFamily="34" charset="0"/>
            </a:endParaRPr>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8464" y="2819400"/>
            <a:ext cx="4713325" cy="2667000"/>
          </a:xfrm>
          <a:prstGeom prst="rect">
            <a:avLst/>
          </a:prstGeom>
        </p:spPr>
      </p:pic>
      <p:pic>
        <p:nvPicPr>
          <p:cNvPr id="8" name="Picture 7" descr="H:\COMM\SSC 70 Public Communications\Graphics Logos + Photos\Logos\TBDSSAB-Logo-Colour-Package 2018\COLOUR\RGB\TBDSSAB-Logo-Horizontal-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765" y="5803103"/>
            <a:ext cx="3785870" cy="790575"/>
          </a:xfrm>
          <a:prstGeom prst="rect">
            <a:avLst/>
          </a:prstGeom>
          <a:noFill/>
          <a:ln>
            <a:noFill/>
          </a:ln>
        </p:spPr>
      </p:pic>
    </p:spTree>
    <p:extLst>
      <p:ext uri="{BB962C8B-B14F-4D97-AF65-F5344CB8AC3E}">
        <p14:creationId xmlns:p14="http://schemas.microsoft.com/office/powerpoint/2010/main" val="32971675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533400"/>
            <a:ext cx="7620000" cy="1325562"/>
          </a:xfrm>
        </p:spPr>
        <p:txBody>
          <a:bodyPr/>
          <a:lstStyle/>
          <a:p>
            <a:r>
              <a:rPr lang="en-US" dirty="0">
                <a:latin typeface="+mn-lt"/>
              </a:rPr>
              <a:t>Situations where a faxed </a:t>
            </a:r>
            <a:r>
              <a:rPr lang="en-US" dirty="0" smtClean="0">
                <a:latin typeface="+mn-lt"/>
              </a:rPr>
              <a:t>Confirmations </a:t>
            </a:r>
            <a:r>
              <a:rPr lang="en-US" dirty="0">
                <a:latin typeface="+mn-lt"/>
              </a:rPr>
              <a:t>of Space </a:t>
            </a:r>
            <a:r>
              <a:rPr lang="en-US" dirty="0" smtClean="0">
                <a:latin typeface="+mn-lt"/>
              </a:rPr>
              <a:t>are </a:t>
            </a:r>
            <a:r>
              <a:rPr lang="en-US" dirty="0">
                <a:latin typeface="+mn-lt"/>
              </a:rPr>
              <a:t>acceptable:</a:t>
            </a:r>
            <a:r>
              <a:rPr lang="en-CA" dirty="0"/>
              <a:t/>
            </a:r>
            <a:br>
              <a:rPr lang="en-CA" dirty="0"/>
            </a:br>
            <a:endParaRPr lang="en-CA" dirty="0"/>
          </a:p>
        </p:txBody>
      </p:sp>
      <p:sp>
        <p:nvSpPr>
          <p:cNvPr id="3" name="Content Placeholder 2"/>
          <p:cNvSpPr>
            <a:spLocks noGrp="1"/>
          </p:cNvSpPr>
          <p:nvPr>
            <p:ph idx="1"/>
          </p:nvPr>
        </p:nvSpPr>
        <p:spPr/>
        <p:txBody>
          <a:bodyPr>
            <a:normAutofit/>
          </a:bodyPr>
          <a:lstStyle/>
          <a:p>
            <a:r>
              <a:rPr lang="en-US" sz="2000" dirty="0">
                <a:latin typeface="+mn-lt"/>
                <a:cs typeface="Arial" panose="020B0604020202020204" pitchFamily="34" charset="0"/>
              </a:rPr>
              <a:t>When accepting an ongoing child's sibling through a transfer from within your </a:t>
            </a:r>
            <a:r>
              <a:rPr lang="en-US" sz="2000" dirty="0" smtClean="0">
                <a:latin typeface="+mn-lt"/>
                <a:cs typeface="Arial" panose="020B0604020202020204" pitchFamily="34" charset="0"/>
              </a:rPr>
              <a:t>organization </a:t>
            </a:r>
            <a:endParaRPr lang="en-CA" sz="2000" dirty="0">
              <a:latin typeface="+mn-lt"/>
              <a:cs typeface="Arial" panose="020B0604020202020204" pitchFamily="34" charset="0"/>
            </a:endParaRPr>
          </a:p>
          <a:p>
            <a:r>
              <a:rPr lang="en-US" sz="2000" dirty="0" smtClean="0">
                <a:latin typeface="+mn-lt"/>
                <a:cs typeface="Arial" panose="020B0604020202020204" pitchFamily="34" charset="0"/>
              </a:rPr>
              <a:t>When </a:t>
            </a:r>
            <a:r>
              <a:rPr lang="en-US" sz="2000" dirty="0">
                <a:latin typeface="+mn-lt"/>
                <a:cs typeface="Arial" panose="020B0604020202020204" pitchFamily="34" charset="0"/>
              </a:rPr>
              <a:t>accepting a transfer from within your organization</a:t>
            </a:r>
            <a:endParaRPr lang="en-CA" sz="2000" dirty="0">
              <a:latin typeface="+mn-lt"/>
              <a:cs typeface="Arial" panose="020B0604020202020204" pitchFamily="34" charset="0"/>
            </a:endParaRPr>
          </a:p>
          <a:p>
            <a:pPr marL="114300" lvl="0" indent="0">
              <a:buNone/>
            </a:pPr>
            <a:r>
              <a:rPr lang="en-US" sz="2000" dirty="0">
                <a:latin typeface="+mn-lt"/>
                <a:cs typeface="Arial" panose="020B0604020202020204" pitchFamily="34" charset="0"/>
              </a:rPr>
              <a:t>        Examples:  </a:t>
            </a:r>
            <a:endParaRPr lang="en-CA" sz="2000" dirty="0">
              <a:latin typeface="+mn-lt"/>
              <a:cs typeface="Arial" panose="020B0604020202020204" pitchFamily="34" charset="0"/>
            </a:endParaRPr>
          </a:p>
          <a:p>
            <a:pPr lvl="2"/>
            <a:r>
              <a:rPr lang="en-US" sz="2000" dirty="0">
                <a:latin typeface="+mn-lt"/>
                <a:cs typeface="Arial" panose="020B0604020202020204" pitchFamily="34" charset="0"/>
              </a:rPr>
              <a:t>City Centres:  a transfer from Woodcrest to Algoma</a:t>
            </a:r>
            <a:endParaRPr lang="en-CA" sz="2000" dirty="0">
              <a:latin typeface="+mn-lt"/>
              <a:cs typeface="Arial" panose="020B0604020202020204" pitchFamily="34" charset="0"/>
            </a:endParaRPr>
          </a:p>
          <a:p>
            <a:pPr lvl="2"/>
            <a:r>
              <a:rPr lang="en-US" sz="2000" dirty="0">
                <a:latin typeface="+mn-lt"/>
                <a:cs typeface="Arial" panose="020B0604020202020204" pitchFamily="34" charset="0"/>
              </a:rPr>
              <a:t>Little Lions:  a transfer from Little Lions Agnew to Little Lions Claude</a:t>
            </a:r>
            <a:endParaRPr lang="en-CA" sz="2000" dirty="0">
              <a:latin typeface="+mn-lt"/>
              <a:cs typeface="Arial" panose="020B0604020202020204" pitchFamily="34" charset="0"/>
            </a:endParaRPr>
          </a:p>
          <a:p>
            <a:pPr lvl="2"/>
            <a:r>
              <a:rPr lang="en-US" sz="2000" dirty="0">
                <a:latin typeface="+mn-lt"/>
                <a:cs typeface="Arial" panose="020B0604020202020204" pitchFamily="34" charset="0"/>
              </a:rPr>
              <a:t>Step By Step:  a transfer from Step By Step Arthur to Step By Step Northwood</a:t>
            </a:r>
            <a:endParaRPr lang="en-CA" sz="2000" dirty="0">
              <a:latin typeface="+mn-lt"/>
              <a:cs typeface="Arial" panose="020B0604020202020204" pitchFamily="34" charset="0"/>
            </a:endParaRPr>
          </a:p>
          <a:p>
            <a:pPr lvl="2"/>
            <a:r>
              <a:rPr lang="en-US" sz="2000" dirty="0">
                <a:latin typeface="+mn-lt"/>
                <a:cs typeface="Arial" panose="020B0604020202020204" pitchFamily="34" charset="0"/>
              </a:rPr>
              <a:t>Schoolhouse:  a transfer from Schoolhouse St. James to Schoolhouse Grey</a:t>
            </a:r>
            <a:endParaRPr lang="en-CA" sz="2000" dirty="0">
              <a:latin typeface="+mn-lt"/>
              <a:cs typeface="Arial" panose="020B0604020202020204" pitchFamily="34" charset="0"/>
            </a:endParaRPr>
          </a:p>
          <a:p>
            <a:r>
              <a:rPr lang="en-US" sz="2000" dirty="0">
                <a:latin typeface="+mn-lt"/>
                <a:cs typeface="Arial" panose="020B0604020202020204" pitchFamily="34" charset="0"/>
              </a:rPr>
              <a:t>If a family has been an ongoing full fee family </a:t>
            </a:r>
            <a:r>
              <a:rPr lang="en-US" sz="2000" dirty="0" smtClean="0">
                <a:latin typeface="+mn-lt"/>
                <a:cs typeface="Arial" panose="020B0604020202020204" pitchFamily="34" charset="0"/>
              </a:rPr>
              <a:t>for more than 3 months and </a:t>
            </a:r>
            <a:r>
              <a:rPr lang="en-US" sz="2000" dirty="0">
                <a:latin typeface="+mn-lt"/>
                <a:cs typeface="Arial" panose="020B0604020202020204" pitchFamily="34" charset="0"/>
              </a:rPr>
              <a:t>circumstances have changed and they now wish to apply for subsidy</a:t>
            </a:r>
            <a:r>
              <a:rPr lang="en-US" sz="2000" dirty="0" smtClean="0">
                <a:latin typeface="+mn-lt"/>
                <a:cs typeface="Arial" panose="020B0604020202020204" pitchFamily="34" charset="0"/>
              </a:rPr>
              <a:t>.  Indicate families start date.</a:t>
            </a:r>
            <a:endParaRPr lang="en-CA" sz="2000" dirty="0">
              <a:latin typeface="+mn-lt"/>
              <a:cs typeface="Arial" panose="020B0604020202020204" pitchFamily="34" charset="0"/>
            </a:endParaRPr>
          </a:p>
          <a:p>
            <a:endParaRPr lang="en-CA" dirty="0"/>
          </a:p>
        </p:txBody>
      </p:sp>
      <p:pic>
        <p:nvPicPr>
          <p:cNvPr id="4" name="Picture 3"/>
          <p:cNvPicPr>
            <a:picLocks noChangeAspect="1"/>
          </p:cNvPicPr>
          <p:nvPr/>
        </p:nvPicPr>
        <p:blipFill>
          <a:blip r:embed="rId3"/>
          <a:stretch>
            <a:fillRect/>
          </a:stretch>
        </p:blipFill>
        <p:spPr>
          <a:xfrm>
            <a:off x="76200" y="3124200"/>
            <a:ext cx="1240613" cy="1543050"/>
          </a:xfrm>
          <a:prstGeom prst="rect">
            <a:avLst/>
          </a:prstGeom>
        </p:spPr>
      </p:pic>
    </p:spTree>
    <p:extLst>
      <p:ext uri="{BB962C8B-B14F-4D97-AF65-F5344CB8AC3E}">
        <p14:creationId xmlns:p14="http://schemas.microsoft.com/office/powerpoint/2010/main" val="41375437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n-lt"/>
              </a:rPr>
              <a:t>Confirmation of Space Completion</a:t>
            </a:r>
            <a:endParaRPr lang="en-CA" dirty="0">
              <a:latin typeface="+mn-lt"/>
            </a:endParaRPr>
          </a:p>
        </p:txBody>
      </p:sp>
      <p:sp>
        <p:nvSpPr>
          <p:cNvPr id="3" name="Content Placeholder 2"/>
          <p:cNvSpPr>
            <a:spLocks noGrp="1"/>
          </p:cNvSpPr>
          <p:nvPr>
            <p:ph idx="1"/>
          </p:nvPr>
        </p:nvSpPr>
        <p:spPr>
          <a:xfrm>
            <a:off x="457200" y="1219200"/>
            <a:ext cx="7620000" cy="5181600"/>
          </a:xfrm>
        </p:spPr>
        <p:txBody>
          <a:bodyPr>
            <a:normAutofit fontScale="92500" lnSpcReduction="10000"/>
          </a:bodyPr>
          <a:lstStyle/>
          <a:p>
            <a:r>
              <a:rPr lang="en-CA" sz="2000" dirty="0" smtClean="0"/>
              <a:t>Complete COS in full including:</a:t>
            </a:r>
          </a:p>
          <a:p>
            <a:pPr lvl="1"/>
            <a:r>
              <a:rPr lang="en-CA" dirty="0" smtClean="0"/>
              <a:t>Applicant D.O.B. and reason for care</a:t>
            </a:r>
          </a:p>
          <a:p>
            <a:pPr lvl="1"/>
            <a:r>
              <a:rPr lang="en-CA" dirty="0" smtClean="0"/>
              <a:t>Marital status</a:t>
            </a:r>
          </a:p>
          <a:p>
            <a:pPr lvl="1"/>
            <a:r>
              <a:rPr lang="en-CA" dirty="0" smtClean="0"/>
              <a:t>Spouse Name, D.O.B. and reason for care for both applicant and spouse</a:t>
            </a:r>
          </a:p>
          <a:p>
            <a:pPr lvl="1"/>
            <a:r>
              <a:rPr lang="en-CA" dirty="0" smtClean="0"/>
              <a:t>Enter as many contact phone numbers available</a:t>
            </a:r>
          </a:p>
          <a:p>
            <a:pPr lvl="1"/>
            <a:r>
              <a:rPr lang="en-CA" dirty="0"/>
              <a:t>Check off whether or not they have their Notice of Assessment</a:t>
            </a:r>
          </a:p>
          <a:p>
            <a:pPr lvl="1"/>
            <a:r>
              <a:rPr lang="en-CA" dirty="0" smtClean="0"/>
              <a:t>Indicate </a:t>
            </a:r>
            <a:r>
              <a:rPr lang="en-CA" dirty="0"/>
              <a:t>if child is transferring in from another centre</a:t>
            </a:r>
          </a:p>
          <a:p>
            <a:pPr lvl="1"/>
            <a:r>
              <a:rPr lang="en-CA" dirty="0" smtClean="0"/>
              <a:t>Enter care codes and child’s schedule – see care codes description slide</a:t>
            </a:r>
          </a:p>
          <a:p>
            <a:r>
              <a:rPr lang="en-CA" sz="2000" b="1" i="1" dirty="0" smtClean="0"/>
              <a:t>Effective Start Date </a:t>
            </a:r>
            <a:r>
              <a:rPr lang="en-CA" sz="2000" b="1" dirty="0" smtClean="0"/>
              <a:t>is extremely important in determining accurate back pay</a:t>
            </a:r>
          </a:p>
          <a:p>
            <a:r>
              <a:rPr lang="en-CA" sz="2000" b="1" i="1" dirty="0" smtClean="0"/>
              <a:t>Today’s Date </a:t>
            </a:r>
            <a:r>
              <a:rPr lang="en-CA" sz="2000" b="1" dirty="0" smtClean="0"/>
              <a:t>is date you are submitting COS</a:t>
            </a:r>
          </a:p>
          <a:p>
            <a:r>
              <a:rPr lang="en-CA" sz="2000" b="1" dirty="0" smtClean="0"/>
              <a:t>Child Care Worker is Kindall, Gina or Natalie</a:t>
            </a:r>
          </a:p>
          <a:p>
            <a:r>
              <a:rPr lang="en-CA" sz="2000" dirty="0" smtClean="0"/>
              <a:t>Enter comments for additional information</a:t>
            </a:r>
          </a:p>
          <a:p>
            <a:r>
              <a:rPr lang="en-CA" sz="2000" dirty="0" smtClean="0"/>
              <a:t>Submit COS asap and within the month that subsidy is required</a:t>
            </a:r>
          </a:p>
          <a:p>
            <a:pPr marL="114300" indent="0">
              <a:buNone/>
            </a:pPr>
            <a:endParaRPr lang="en-CA" sz="2000" dirty="0" smtClean="0"/>
          </a:p>
          <a:p>
            <a:endParaRPr lang="en-CA" sz="2000" dirty="0" smtClean="0"/>
          </a:p>
          <a:p>
            <a:endParaRPr lang="en-CA" dirty="0" smtClean="0"/>
          </a:p>
          <a:p>
            <a:endParaRPr lang="en-CA" dirty="0"/>
          </a:p>
        </p:txBody>
      </p:sp>
    </p:spTree>
    <p:extLst>
      <p:ext uri="{BB962C8B-B14F-4D97-AF65-F5344CB8AC3E}">
        <p14:creationId xmlns:p14="http://schemas.microsoft.com/office/powerpoint/2010/main" val="26234423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n-lt"/>
              </a:rPr>
              <a:t>Care Code Descriptions</a:t>
            </a:r>
            <a:endParaRPr lang="en-CA"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0328316"/>
              </p:ext>
            </p:extLst>
          </p:nvPr>
        </p:nvGraphicFramePr>
        <p:xfrm>
          <a:off x="304799" y="1417639"/>
          <a:ext cx="7772401" cy="4297360"/>
        </p:xfrm>
        <a:graphic>
          <a:graphicData uri="http://schemas.openxmlformats.org/drawingml/2006/table">
            <a:tbl>
              <a:tblPr>
                <a:tableStyleId>{5C22544A-7EE6-4342-B048-85BDC9FD1C3A}</a:tableStyleId>
              </a:tblPr>
              <a:tblGrid>
                <a:gridCol w="1209645"/>
                <a:gridCol w="1573281"/>
                <a:gridCol w="732218"/>
                <a:gridCol w="1061222"/>
                <a:gridCol w="999380"/>
                <a:gridCol w="1167591"/>
                <a:gridCol w="1029064"/>
              </a:tblGrid>
              <a:tr h="644852">
                <a:tc>
                  <a:txBody>
                    <a:bodyPr/>
                    <a:lstStyle/>
                    <a:p>
                      <a:pPr algn="l" fontAlgn="b"/>
                      <a:r>
                        <a:rPr lang="en-CA" sz="900" u="none" strike="noStrike" dirty="0">
                          <a:effectLst/>
                        </a:rPr>
                        <a:t>Description</a:t>
                      </a:r>
                      <a:endParaRPr lang="en-CA" sz="900" b="1" i="0" u="none" strike="noStrike" dirty="0">
                        <a:effectLst/>
                        <a:latin typeface="Arial" panose="020B0604020202020204" pitchFamily="34" charset="0"/>
                      </a:endParaRPr>
                    </a:p>
                  </a:txBody>
                  <a:tcPr marL="0" marR="0" marT="0" marB="0" anchor="b"/>
                </a:tc>
                <a:tc>
                  <a:txBody>
                    <a:bodyPr/>
                    <a:lstStyle/>
                    <a:p>
                      <a:pPr algn="l" fontAlgn="b"/>
                      <a:r>
                        <a:rPr lang="en-CA" sz="900" u="none" strike="noStrike" dirty="0">
                          <a:effectLst/>
                        </a:rPr>
                        <a:t> hours</a:t>
                      </a:r>
                      <a:endParaRPr lang="en-CA" sz="900" b="1" i="0" u="none" strike="noStrike" dirty="0">
                        <a:effectLst/>
                        <a:latin typeface="Arial" panose="020B0604020202020204" pitchFamily="34" charset="0"/>
                      </a:endParaRPr>
                    </a:p>
                  </a:txBody>
                  <a:tcPr marL="0" marR="0" marT="0" marB="0" anchor="b"/>
                </a:tc>
                <a:tc>
                  <a:txBody>
                    <a:bodyPr/>
                    <a:lstStyle/>
                    <a:p>
                      <a:pPr algn="ctr" fontAlgn="b"/>
                      <a:r>
                        <a:rPr lang="fr-FR" sz="900" u="none" strike="noStrike">
                          <a:effectLst/>
                        </a:rPr>
                        <a:t>Infant Code</a:t>
                      </a:r>
                      <a:br>
                        <a:rPr lang="fr-FR" sz="900" u="none" strike="noStrike">
                          <a:effectLst/>
                        </a:rPr>
                      </a:br>
                      <a:r>
                        <a:rPr lang="fr-FR" sz="900" u="none" strike="noStrike">
                          <a:effectLst/>
                        </a:rPr>
                        <a:t>0 - 18 mths</a:t>
                      </a:r>
                      <a:endParaRPr lang="fr-FR" sz="900" b="1"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Toddler Code</a:t>
                      </a:r>
                      <a:br>
                        <a:rPr lang="en-CA" sz="900" u="none" strike="noStrike">
                          <a:effectLst/>
                        </a:rPr>
                      </a:br>
                      <a:r>
                        <a:rPr lang="en-CA" sz="900" u="none" strike="noStrike">
                          <a:effectLst/>
                        </a:rPr>
                        <a:t>18 mths - 2.5 yrs</a:t>
                      </a:r>
                      <a:endParaRPr lang="en-CA" sz="900" b="1"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Preschool Code</a:t>
                      </a:r>
                      <a:br>
                        <a:rPr lang="en-CA" sz="900" u="none" strike="noStrike">
                          <a:effectLst/>
                        </a:rPr>
                      </a:br>
                      <a:r>
                        <a:rPr lang="en-CA" sz="900" u="none" strike="noStrike">
                          <a:effectLst/>
                        </a:rPr>
                        <a:t>2.5 yrs - JK</a:t>
                      </a:r>
                      <a:endParaRPr lang="en-CA" sz="900" b="1"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Kindergarten Code</a:t>
                      </a:r>
                      <a:br>
                        <a:rPr lang="en-CA" sz="900" u="none" strike="noStrike">
                          <a:effectLst/>
                        </a:rPr>
                      </a:br>
                      <a:r>
                        <a:rPr lang="en-CA" sz="900" u="none" strike="noStrike">
                          <a:effectLst/>
                        </a:rPr>
                        <a:t>JK &amp; SK</a:t>
                      </a:r>
                      <a:endParaRPr lang="en-CA" sz="900" b="1"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Schoolage Code</a:t>
                      </a:r>
                      <a:br>
                        <a:rPr lang="en-CA" sz="900" u="none" strike="noStrike">
                          <a:effectLst/>
                        </a:rPr>
                      </a:br>
                      <a:r>
                        <a:rPr lang="en-CA" sz="900" u="none" strike="noStrike">
                          <a:effectLst/>
                        </a:rPr>
                        <a:t>Gr 1 +</a:t>
                      </a:r>
                      <a:endParaRPr lang="en-CA" sz="900" b="1" i="0" u="none" strike="noStrike">
                        <a:effectLst/>
                        <a:latin typeface="Arial" panose="020B0604020202020204" pitchFamily="34" charset="0"/>
                      </a:endParaRPr>
                    </a:p>
                  </a:txBody>
                  <a:tcPr marL="0" marR="0" marT="0" marB="0" anchor="b"/>
                </a:tc>
              </a:tr>
              <a:tr h="299931">
                <a:tc>
                  <a:txBody>
                    <a:bodyPr/>
                    <a:lstStyle/>
                    <a:p>
                      <a:pPr algn="l" fontAlgn="b"/>
                      <a:r>
                        <a:rPr lang="en-CA" sz="900" u="none" strike="noStrike" dirty="0">
                          <a:effectLst/>
                        </a:rPr>
                        <a:t>Extended Day</a:t>
                      </a:r>
                      <a:endParaRPr lang="en-CA" sz="900" b="0" i="0" u="none" strike="noStrike" dirty="0">
                        <a:effectLst/>
                        <a:latin typeface="Arial" panose="020B0604020202020204" pitchFamily="34" charset="0"/>
                      </a:endParaRPr>
                    </a:p>
                  </a:txBody>
                  <a:tcPr marL="0" marR="0" marT="0" marB="0" anchor="b"/>
                </a:tc>
                <a:tc>
                  <a:txBody>
                    <a:bodyPr/>
                    <a:lstStyle/>
                    <a:p>
                      <a:pPr algn="ctr" fontAlgn="b"/>
                      <a:r>
                        <a:rPr lang="en-CA" sz="900" u="none" strike="noStrike">
                          <a:effectLst/>
                        </a:rPr>
                        <a:t>9 hrs +</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INX</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TDX</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PSX</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KNX</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SAX</a:t>
                      </a:r>
                      <a:endParaRPr lang="en-CA" sz="900" b="0" i="0" u="none" strike="noStrike">
                        <a:effectLst/>
                        <a:latin typeface="Arial" panose="020B0604020202020204" pitchFamily="34" charset="0"/>
                      </a:endParaRPr>
                    </a:p>
                  </a:txBody>
                  <a:tcPr marL="0" marR="0" marT="0" marB="0" anchor="b"/>
                </a:tc>
              </a:tr>
              <a:tr h="299931">
                <a:tc>
                  <a:txBody>
                    <a:bodyPr/>
                    <a:lstStyle/>
                    <a:p>
                      <a:pPr algn="l" fontAlgn="b"/>
                      <a:r>
                        <a:rPr lang="en-CA" sz="900" u="none" strike="noStrike">
                          <a:effectLst/>
                        </a:rPr>
                        <a:t>Full Day</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6 - 9 hrs</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INF</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TDF</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PSF</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KNF</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SAF</a:t>
                      </a:r>
                      <a:endParaRPr lang="en-CA" sz="900" b="0" i="0" u="none" strike="noStrike">
                        <a:effectLst/>
                        <a:latin typeface="Arial" panose="020B0604020202020204" pitchFamily="34" charset="0"/>
                      </a:endParaRPr>
                    </a:p>
                  </a:txBody>
                  <a:tcPr marL="0" marR="0" marT="0" marB="0" anchor="b"/>
                </a:tc>
              </a:tr>
              <a:tr h="299931">
                <a:tc>
                  <a:txBody>
                    <a:bodyPr/>
                    <a:lstStyle/>
                    <a:p>
                      <a:pPr algn="l" fontAlgn="b"/>
                      <a:r>
                        <a:rPr lang="en-CA" sz="900" u="none" strike="noStrike">
                          <a:effectLst/>
                        </a:rPr>
                        <a:t>3/4 Day</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4 - 6 hrs</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I34</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T34</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P34</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K34</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S34</a:t>
                      </a:r>
                      <a:endParaRPr lang="en-CA" sz="900" b="0" i="0" u="none" strike="noStrike">
                        <a:effectLst/>
                        <a:latin typeface="Arial" panose="020B0604020202020204" pitchFamily="34" charset="0"/>
                      </a:endParaRPr>
                    </a:p>
                  </a:txBody>
                  <a:tcPr marL="0" marR="0" marT="0" marB="0" anchor="b"/>
                </a:tc>
              </a:tr>
              <a:tr h="299931">
                <a:tc>
                  <a:txBody>
                    <a:bodyPr/>
                    <a:lstStyle/>
                    <a:p>
                      <a:pPr algn="l" fontAlgn="b"/>
                      <a:r>
                        <a:rPr lang="en-CA" sz="900" u="none" strike="noStrike">
                          <a:effectLst/>
                        </a:rPr>
                        <a:t>1/2 Day</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2 - 4hrs</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INH</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TDH</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PSH</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KNH</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SAH</a:t>
                      </a:r>
                      <a:endParaRPr lang="en-CA" sz="900" b="0" i="0" u="none" strike="noStrike">
                        <a:effectLst/>
                        <a:latin typeface="Arial" panose="020B0604020202020204" pitchFamily="34" charset="0"/>
                      </a:endParaRPr>
                    </a:p>
                  </a:txBody>
                  <a:tcPr marL="0" marR="0" marT="0" marB="0" anchor="b"/>
                </a:tc>
              </a:tr>
              <a:tr h="299931">
                <a:tc>
                  <a:txBody>
                    <a:bodyPr/>
                    <a:lstStyle/>
                    <a:p>
                      <a:pPr algn="l" fontAlgn="b"/>
                      <a:r>
                        <a:rPr lang="en-CA" sz="900" u="none" strike="noStrike" dirty="0">
                          <a:effectLst/>
                        </a:rPr>
                        <a:t>1/2 Day with Lunch</a:t>
                      </a:r>
                      <a:endParaRPr lang="en-CA" sz="900" b="0" i="0" u="none" strike="noStrike" dirty="0">
                        <a:effectLst/>
                        <a:latin typeface="Arial" panose="020B0604020202020204" pitchFamily="34" charset="0"/>
                      </a:endParaRPr>
                    </a:p>
                  </a:txBody>
                  <a:tcPr marL="0" marR="0" marT="0" marB="0" anchor="b"/>
                </a:tc>
                <a:tc>
                  <a:txBody>
                    <a:bodyPr/>
                    <a:lstStyle/>
                    <a:p>
                      <a:pPr algn="ctr" fontAlgn="b"/>
                      <a:r>
                        <a:rPr lang="en-CA" sz="900" u="none" strike="noStrike">
                          <a:effectLst/>
                        </a:rPr>
                        <a:t>2-4 hrs (must fall in lunch hrs)</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IHL</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THL</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PHL</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KHL</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SHL</a:t>
                      </a:r>
                      <a:endParaRPr lang="en-CA" sz="900" b="0" i="0" u="none" strike="noStrike">
                        <a:effectLst/>
                        <a:latin typeface="Arial" panose="020B0604020202020204" pitchFamily="34" charset="0"/>
                      </a:endParaRPr>
                    </a:p>
                  </a:txBody>
                  <a:tcPr marL="0" marR="0" marT="0" marB="0" anchor="b"/>
                </a:tc>
              </a:tr>
              <a:tr h="299931">
                <a:tc>
                  <a:txBody>
                    <a:bodyPr/>
                    <a:lstStyle/>
                    <a:p>
                      <a:pPr algn="l" fontAlgn="b"/>
                      <a:r>
                        <a:rPr lang="en-CA" sz="900" u="none" strike="noStrike">
                          <a:effectLst/>
                        </a:rPr>
                        <a:t>Before School</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&lt; 2 hours</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 </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 </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 </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KNB</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SAB</a:t>
                      </a:r>
                      <a:endParaRPr lang="en-CA" sz="900" b="0" i="0" u="none" strike="noStrike">
                        <a:effectLst/>
                        <a:latin typeface="Arial" panose="020B0604020202020204" pitchFamily="34" charset="0"/>
                      </a:endParaRPr>
                    </a:p>
                  </a:txBody>
                  <a:tcPr marL="0" marR="0" marT="0" marB="0" anchor="b"/>
                </a:tc>
              </a:tr>
              <a:tr h="299931">
                <a:tc>
                  <a:txBody>
                    <a:bodyPr/>
                    <a:lstStyle/>
                    <a:p>
                      <a:pPr algn="l" fontAlgn="b"/>
                      <a:r>
                        <a:rPr lang="en-CA" sz="900" u="none" strike="noStrike">
                          <a:effectLst/>
                        </a:rPr>
                        <a:t>After School</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&lt; 2 hours</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dirty="0">
                          <a:effectLst/>
                        </a:rPr>
                        <a:t> </a:t>
                      </a:r>
                      <a:endParaRPr lang="en-CA" sz="900" b="0" i="0" u="none" strike="noStrike" dirty="0">
                        <a:effectLst/>
                        <a:latin typeface="Arial" panose="020B0604020202020204" pitchFamily="34" charset="0"/>
                      </a:endParaRPr>
                    </a:p>
                  </a:txBody>
                  <a:tcPr marL="0" marR="0" marT="0" marB="0" anchor="b"/>
                </a:tc>
                <a:tc>
                  <a:txBody>
                    <a:bodyPr/>
                    <a:lstStyle/>
                    <a:p>
                      <a:pPr algn="ctr" fontAlgn="b"/>
                      <a:r>
                        <a:rPr lang="en-CA" sz="900" u="none" strike="noStrike">
                          <a:effectLst/>
                        </a:rPr>
                        <a:t> </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 </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KNA</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SAA</a:t>
                      </a:r>
                      <a:endParaRPr lang="en-CA" sz="900" b="0" i="0" u="none" strike="noStrike">
                        <a:effectLst/>
                        <a:latin typeface="Arial" panose="020B0604020202020204" pitchFamily="34" charset="0"/>
                      </a:endParaRPr>
                    </a:p>
                  </a:txBody>
                  <a:tcPr marL="0" marR="0" marT="0" marB="0" anchor="b"/>
                </a:tc>
              </a:tr>
              <a:tr h="338270">
                <a:tc>
                  <a:txBody>
                    <a:bodyPr/>
                    <a:lstStyle/>
                    <a:p>
                      <a:pPr algn="l" fontAlgn="b"/>
                      <a:r>
                        <a:rPr lang="en-CA" sz="900" u="none" strike="noStrike">
                          <a:effectLst/>
                        </a:rPr>
                        <a:t>Before School</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2 - 4 hrs</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 </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 </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 </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KNH</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SAH</a:t>
                      </a:r>
                      <a:endParaRPr lang="en-CA" sz="900" b="0" i="0" u="none" strike="noStrike">
                        <a:effectLst/>
                        <a:latin typeface="Arial" panose="020B0604020202020204" pitchFamily="34" charset="0"/>
                      </a:endParaRPr>
                    </a:p>
                  </a:txBody>
                  <a:tcPr marL="0" marR="0" marT="0" marB="0" anchor="b"/>
                </a:tc>
              </a:tr>
              <a:tr h="299931">
                <a:tc>
                  <a:txBody>
                    <a:bodyPr/>
                    <a:lstStyle/>
                    <a:p>
                      <a:pPr algn="l" fontAlgn="b"/>
                      <a:r>
                        <a:rPr lang="en-CA" sz="900" u="none" strike="noStrike">
                          <a:effectLst/>
                        </a:rPr>
                        <a:t>After School</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2 - 4 hrs</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 </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 </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 </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KNH</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SAH</a:t>
                      </a:r>
                      <a:endParaRPr lang="en-CA" sz="900" b="0" i="0" u="none" strike="noStrike">
                        <a:effectLst/>
                        <a:latin typeface="Arial" panose="020B0604020202020204" pitchFamily="34" charset="0"/>
                      </a:endParaRPr>
                    </a:p>
                  </a:txBody>
                  <a:tcPr marL="0" marR="0" marT="0" marB="0" anchor="b"/>
                </a:tc>
              </a:tr>
              <a:tr h="299931">
                <a:tc>
                  <a:txBody>
                    <a:bodyPr/>
                    <a:lstStyle/>
                    <a:p>
                      <a:pPr algn="l" fontAlgn="b"/>
                      <a:r>
                        <a:rPr lang="en-CA" sz="900" u="none" strike="noStrike">
                          <a:effectLst/>
                        </a:rPr>
                        <a:t>Before &amp; After School</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 </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 </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 </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 </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KBA</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SBA</a:t>
                      </a:r>
                      <a:endParaRPr lang="en-CA" sz="900" b="0" i="0" u="none" strike="noStrike">
                        <a:effectLst/>
                        <a:latin typeface="Arial" panose="020B0604020202020204" pitchFamily="34" charset="0"/>
                      </a:endParaRPr>
                    </a:p>
                  </a:txBody>
                  <a:tcPr marL="0" marR="0" marT="0" marB="0" anchor="b"/>
                </a:tc>
              </a:tr>
              <a:tr h="299931">
                <a:tc>
                  <a:txBody>
                    <a:bodyPr/>
                    <a:lstStyle/>
                    <a:p>
                      <a:pPr algn="l" fontAlgn="b"/>
                      <a:r>
                        <a:rPr lang="en-CA" sz="900" u="none" strike="noStrike">
                          <a:effectLst/>
                        </a:rPr>
                        <a:t>Lunch</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Supper or Lunch only</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LUN</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LUN</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LUN</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LUN</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LUN</a:t>
                      </a:r>
                      <a:endParaRPr lang="en-CA" sz="900" b="0" i="0" u="none" strike="noStrike">
                        <a:effectLst/>
                        <a:latin typeface="Arial" panose="020B0604020202020204" pitchFamily="34" charset="0"/>
                      </a:endParaRPr>
                    </a:p>
                  </a:txBody>
                  <a:tcPr marL="0" marR="0" marT="0" marB="0" anchor="b"/>
                </a:tc>
              </a:tr>
              <a:tr h="314928">
                <a:tc>
                  <a:txBody>
                    <a:bodyPr/>
                    <a:lstStyle/>
                    <a:p>
                      <a:pPr algn="l" fontAlgn="b"/>
                      <a:r>
                        <a:rPr lang="en-CA" sz="900" u="none" strike="noStrike">
                          <a:effectLst/>
                        </a:rPr>
                        <a:t>Overnight</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 Private Home Only *</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INO</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TDO</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PSO</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a:effectLst/>
                        </a:rPr>
                        <a:t>KNO</a:t>
                      </a:r>
                      <a:endParaRPr lang="en-CA" sz="900" b="0" i="0" u="none" strike="noStrike">
                        <a:effectLst/>
                        <a:latin typeface="Arial" panose="020B0604020202020204" pitchFamily="34" charset="0"/>
                      </a:endParaRPr>
                    </a:p>
                  </a:txBody>
                  <a:tcPr marL="0" marR="0" marT="0" marB="0" anchor="b"/>
                </a:tc>
                <a:tc>
                  <a:txBody>
                    <a:bodyPr/>
                    <a:lstStyle/>
                    <a:p>
                      <a:pPr algn="ctr" fontAlgn="b"/>
                      <a:r>
                        <a:rPr lang="en-CA" sz="900" u="none" strike="noStrike" dirty="0">
                          <a:effectLst/>
                        </a:rPr>
                        <a:t>SAO</a:t>
                      </a:r>
                      <a:endParaRPr lang="en-CA" sz="900" b="0" i="0" u="none" strike="noStrike" dirty="0">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22318954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3880810970"/>
              </p:ext>
            </p:extLst>
          </p:nvPr>
        </p:nvGraphicFramePr>
        <p:xfrm>
          <a:off x="2057400" y="381000"/>
          <a:ext cx="4500915" cy="6019800"/>
        </p:xfrm>
        <a:graphic>
          <a:graphicData uri="http://schemas.openxmlformats.org/presentationml/2006/ole">
            <mc:AlternateContent xmlns:mc="http://schemas.openxmlformats.org/markup-compatibility/2006">
              <mc:Choice xmlns:v="urn:schemas-microsoft-com:vml" Requires="v">
                <p:oleObj spid="_x0000_s2058" name="Template" r:id="rId5" imgW="7111440" imgH="9510480" progId="Word.Template.12">
                  <p:embed/>
                </p:oleObj>
              </mc:Choice>
              <mc:Fallback>
                <p:oleObj name="Template" r:id="rId5" imgW="7111440" imgH="9510480" progId="Word.Template.12">
                  <p:embed/>
                  <p:pic>
                    <p:nvPicPr>
                      <p:cNvPr id="0" name=""/>
                      <p:cNvPicPr/>
                      <p:nvPr/>
                    </p:nvPicPr>
                    <p:blipFill>
                      <a:blip r:embed="rId6"/>
                      <a:stretch>
                        <a:fillRect/>
                      </a:stretch>
                    </p:blipFill>
                    <p:spPr>
                      <a:xfrm>
                        <a:off x="2057400" y="381000"/>
                        <a:ext cx="4500915" cy="6019800"/>
                      </a:xfrm>
                      <a:prstGeom prst="rect">
                        <a:avLst/>
                      </a:prstGeom>
                    </p:spPr>
                  </p:pic>
                </p:oleObj>
              </mc:Fallback>
            </mc:AlternateContent>
          </a:graphicData>
        </a:graphic>
      </p:graphicFrame>
    </p:spTree>
    <p:extLst>
      <p:ext uri="{BB962C8B-B14F-4D97-AF65-F5344CB8AC3E}">
        <p14:creationId xmlns:p14="http://schemas.microsoft.com/office/powerpoint/2010/main" val="33610089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solidFill>
                  <a:srgbClr val="7030A0"/>
                </a:solidFill>
                <a:latin typeface="+mn-lt"/>
              </a:rPr>
              <a:t>Start dates </a:t>
            </a:r>
            <a:endParaRPr lang="en-CA" dirty="0">
              <a:solidFill>
                <a:srgbClr val="7030A0"/>
              </a:solidFill>
              <a:latin typeface="+mn-lt"/>
            </a:endParaRPr>
          </a:p>
        </p:txBody>
      </p:sp>
      <p:sp>
        <p:nvSpPr>
          <p:cNvPr id="8" name="Content Placeholder 7"/>
          <p:cNvSpPr>
            <a:spLocks noGrp="1"/>
          </p:cNvSpPr>
          <p:nvPr>
            <p:ph idx="1"/>
          </p:nvPr>
        </p:nvSpPr>
        <p:spPr>
          <a:xfrm>
            <a:off x="457200" y="1417638"/>
            <a:ext cx="7620000" cy="4186234"/>
          </a:xfrm>
        </p:spPr>
        <p:txBody>
          <a:bodyPr>
            <a:normAutofit fontScale="40000" lnSpcReduction="20000"/>
          </a:bodyPr>
          <a:lstStyle/>
          <a:p>
            <a:pPr lvl="0"/>
            <a:r>
              <a:rPr lang="en-CA" sz="5000" dirty="0">
                <a:latin typeface="+mn-lt"/>
                <a:cs typeface="Arial" panose="020B0604020202020204" pitchFamily="34" charset="0"/>
              </a:rPr>
              <a:t>If a family begins using care prior to attending a subsidy appointment, Centres should have them sign full fee paperwork in case they don’t qualify, do not have all necessary documents, or do not attend the appointment</a:t>
            </a:r>
            <a:r>
              <a:rPr lang="en-CA" sz="5000" dirty="0" smtClean="0">
                <a:latin typeface="+mn-lt"/>
                <a:cs typeface="Arial" panose="020B0604020202020204" pitchFamily="34" charset="0"/>
              </a:rPr>
              <a:t>.</a:t>
            </a:r>
          </a:p>
          <a:p>
            <a:pPr marL="114300" lvl="0" indent="0">
              <a:buNone/>
            </a:pPr>
            <a:endParaRPr lang="en-CA" sz="5000" dirty="0">
              <a:latin typeface="+mn-lt"/>
              <a:cs typeface="Arial" panose="020B0604020202020204" pitchFamily="34" charset="0"/>
            </a:endParaRPr>
          </a:p>
          <a:p>
            <a:pPr lvl="0"/>
            <a:r>
              <a:rPr lang="en-CA" sz="5000" dirty="0">
                <a:latin typeface="+mn-lt"/>
                <a:cs typeface="Arial" panose="020B0604020202020204" pitchFamily="34" charset="0"/>
              </a:rPr>
              <a:t>We normally can back date to the beginning of the month that we receive the confirmation of space as long as the client attends the appointment prior to the end of that month with all necessary documents.  If our schedule does not allow for us to meet with the parent until the next month, we would be able to back date because it is not the client’s fault. </a:t>
            </a:r>
            <a:endParaRPr lang="en-CA" sz="5000" dirty="0" smtClean="0">
              <a:latin typeface="+mn-lt"/>
              <a:cs typeface="Arial" panose="020B0604020202020204" pitchFamily="34" charset="0"/>
            </a:endParaRPr>
          </a:p>
          <a:p>
            <a:pPr marL="114300" lvl="0" indent="0">
              <a:buNone/>
            </a:pPr>
            <a:endParaRPr lang="en-CA" sz="5000" dirty="0">
              <a:latin typeface="+mn-lt"/>
              <a:cs typeface="Arial" panose="020B0604020202020204" pitchFamily="34" charset="0"/>
            </a:endParaRPr>
          </a:p>
          <a:p>
            <a:pPr lvl="0"/>
            <a:r>
              <a:rPr lang="en-CA" sz="5000" dirty="0" smtClean="0">
                <a:latin typeface="+mn-lt"/>
                <a:cs typeface="Arial" panose="020B0604020202020204" pitchFamily="34" charset="0"/>
              </a:rPr>
              <a:t>Please note:  Schedule </a:t>
            </a:r>
            <a:r>
              <a:rPr lang="en-CA" sz="5000" dirty="0">
                <a:latin typeface="+mn-lt"/>
                <a:cs typeface="Arial" panose="020B0604020202020204" pitchFamily="34" charset="0"/>
              </a:rPr>
              <a:t>approved under subsidy may also be different then what they use at the </a:t>
            </a:r>
            <a:r>
              <a:rPr lang="en-CA" sz="5000" dirty="0" smtClean="0">
                <a:latin typeface="+mn-lt"/>
                <a:cs typeface="Arial" panose="020B0604020202020204" pitchFamily="34" charset="0"/>
              </a:rPr>
              <a:t>Centre.</a:t>
            </a:r>
          </a:p>
          <a:p>
            <a:pPr marL="114300" lvl="0" indent="0">
              <a:buNone/>
            </a:pPr>
            <a:endParaRPr lang="en-CA" sz="5600" dirty="0">
              <a:latin typeface="+mn-lt"/>
              <a:cs typeface="Arial" panose="020B0604020202020204" pitchFamily="34" charset="0"/>
            </a:endParaRPr>
          </a:p>
          <a:p>
            <a:endParaRPr lang="en-CA" dirty="0"/>
          </a:p>
        </p:txBody>
      </p:sp>
      <p:sp>
        <p:nvSpPr>
          <p:cNvPr id="2" name="AutoShape 2" descr="Image result for schedule"/>
          <p:cNvSpPr>
            <a:spLocks noChangeAspect="1" noChangeArrowheads="1"/>
          </p:cNvSpPr>
          <p:nvPr/>
        </p:nvSpPr>
        <p:spPr bwMode="auto">
          <a:xfrm>
            <a:off x="155574" y="-144463"/>
            <a:ext cx="1368425" cy="13684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 name="Picture 3"/>
          <p:cNvPicPr>
            <a:picLocks noChangeAspect="1"/>
          </p:cNvPicPr>
          <p:nvPr/>
        </p:nvPicPr>
        <p:blipFill>
          <a:blip r:embed="rId3"/>
          <a:stretch>
            <a:fillRect/>
          </a:stretch>
        </p:blipFill>
        <p:spPr>
          <a:xfrm>
            <a:off x="1981200" y="5603872"/>
            <a:ext cx="4381500" cy="1038225"/>
          </a:xfrm>
          <a:prstGeom prst="rect">
            <a:avLst/>
          </a:prstGeom>
        </p:spPr>
      </p:pic>
    </p:spTree>
    <p:extLst>
      <p:ext uri="{BB962C8B-B14F-4D97-AF65-F5344CB8AC3E}">
        <p14:creationId xmlns:p14="http://schemas.microsoft.com/office/powerpoint/2010/main" val="1178804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7030A0"/>
                </a:solidFill>
                <a:latin typeface="+mn-lt"/>
              </a:rPr>
              <a:t>Approved Schedules</a:t>
            </a:r>
            <a:endParaRPr lang="en-CA" dirty="0">
              <a:solidFill>
                <a:srgbClr val="7030A0"/>
              </a:solidFill>
              <a:latin typeface="+mn-lt"/>
            </a:endParaRPr>
          </a:p>
        </p:txBody>
      </p:sp>
      <p:sp>
        <p:nvSpPr>
          <p:cNvPr id="3" name="Content Placeholder 2"/>
          <p:cNvSpPr>
            <a:spLocks noGrp="1"/>
          </p:cNvSpPr>
          <p:nvPr>
            <p:ph idx="1"/>
          </p:nvPr>
        </p:nvSpPr>
        <p:spPr>
          <a:xfrm>
            <a:off x="609600" y="1219200"/>
            <a:ext cx="7620000" cy="5486400"/>
          </a:xfrm>
        </p:spPr>
        <p:txBody>
          <a:bodyPr>
            <a:normAutofit/>
          </a:bodyPr>
          <a:lstStyle/>
          <a:p>
            <a:pPr lvl="0"/>
            <a:r>
              <a:rPr lang="en-CA" sz="1500" dirty="0">
                <a:latin typeface="+mn-lt"/>
                <a:cs typeface="Arial" panose="020B0604020202020204" pitchFamily="34" charset="0"/>
              </a:rPr>
              <a:t>Normal approved schedules:</a:t>
            </a:r>
          </a:p>
          <a:p>
            <a:pPr lvl="1"/>
            <a:r>
              <a:rPr lang="en-CA" sz="1500" b="1" dirty="0" smtClean="0">
                <a:latin typeface="+mn-lt"/>
                <a:cs typeface="Arial" panose="020B0604020202020204" pitchFamily="34" charset="0"/>
              </a:rPr>
              <a:t>School students</a:t>
            </a:r>
            <a:r>
              <a:rPr lang="en-CA" sz="1500" dirty="0" smtClean="0">
                <a:latin typeface="+mn-lt"/>
                <a:cs typeface="Arial" panose="020B0604020202020204" pitchFamily="34" charset="0"/>
              </a:rPr>
              <a:t>:  If </a:t>
            </a:r>
            <a:r>
              <a:rPr lang="en-CA" sz="1500" dirty="0">
                <a:latin typeface="+mn-lt"/>
                <a:cs typeface="Arial" panose="020B0604020202020204" pitchFamily="34" charset="0"/>
              </a:rPr>
              <a:t>they are full time students and enrolled in at least 5 courses, we can approve 5 full 8 hour days and </a:t>
            </a:r>
            <a:r>
              <a:rPr lang="en-CA" sz="1500" u="sng" dirty="0">
                <a:latin typeface="+mn-lt"/>
                <a:cs typeface="Arial" panose="020B0604020202020204" pitchFamily="34" charset="0"/>
              </a:rPr>
              <a:t>possibly more </a:t>
            </a:r>
            <a:r>
              <a:rPr lang="en-CA" sz="1500" dirty="0">
                <a:latin typeface="+mn-lt"/>
                <a:cs typeface="Arial" panose="020B0604020202020204" pitchFamily="34" charset="0"/>
              </a:rPr>
              <a:t>depending on class </a:t>
            </a:r>
            <a:r>
              <a:rPr lang="en-CA" sz="1500" dirty="0" smtClean="0">
                <a:latin typeface="+mn-lt"/>
                <a:cs typeface="Arial" panose="020B0604020202020204" pitchFamily="34" charset="0"/>
              </a:rPr>
              <a:t>times.  This allows them study time to ensure their success.  If </a:t>
            </a:r>
            <a:r>
              <a:rPr lang="en-CA" sz="1500" dirty="0">
                <a:latin typeface="+mn-lt"/>
                <a:cs typeface="Arial" panose="020B0604020202020204" pitchFamily="34" charset="0"/>
              </a:rPr>
              <a:t>they are part time students, we normally approve 1 full 8 hour day of care per course enrolled in</a:t>
            </a:r>
            <a:r>
              <a:rPr lang="en-CA" sz="1500" dirty="0" smtClean="0">
                <a:latin typeface="+mn-lt"/>
                <a:cs typeface="Arial" panose="020B0604020202020204" pitchFamily="34" charset="0"/>
              </a:rPr>
              <a:t>.  If they are part time students and have set school times, we will approve course times plus travel time.</a:t>
            </a:r>
            <a:endParaRPr lang="en-CA" sz="1500" dirty="0">
              <a:latin typeface="+mn-lt"/>
              <a:cs typeface="Arial" panose="020B0604020202020204" pitchFamily="34" charset="0"/>
            </a:endParaRPr>
          </a:p>
          <a:p>
            <a:pPr lvl="1"/>
            <a:r>
              <a:rPr lang="en-CA" sz="1400" b="1" dirty="0" smtClean="0">
                <a:latin typeface="+mn-lt"/>
                <a:cs typeface="Arial" panose="020B0604020202020204" pitchFamily="34" charset="0"/>
              </a:rPr>
              <a:t>Travel Time</a:t>
            </a:r>
            <a:r>
              <a:rPr lang="en-CA" sz="1400" dirty="0" smtClean="0">
                <a:latin typeface="+mn-lt"/>
                <a:cs typeface="Arial" panose="020B0604020202020204" pitchFamily="34" charset="0"/>
              </a:rPr>
              <a:t>:  We </a:t>
            </a:r>
            <a:r>
              <a:rPr lang="en-CA" sz="1400" dirty="0">
                <a:latin typeface="+mn-lt"/>
                <a:cs typeface="Arial" panose="020B0604020202020204" pitchFamily="34" charset="0"/>
              </a:rPr>
              <a:t>normally give parents ½ hour </a:t>
            </a:r>
            <a:r>
              <a:rPr lang="en-CA" sz="1400" dirty="0" smtClean="0">
                <a:latin typeface="+mn-lt"/>
                <a:cs typeface="Arial" panose="020B0604020202020204" pitchFamily="34" charset="0"/>
              </a:rPr>
              <a:t>travel time before </a:t>
            </a:r>
            <a:r>
              <a:rPr lang="en-CA" sz="1400" dirty="0">
                <a:latin typeface="+mn-lt"/>
                <a:cs typeface="Arial" panose="020B0604020202020204" pitchFamily="34" charset="0"/>
              </a:rPr>
              <a:t>they begin work to drop off the children to ½ </a:t>
            </a:r>
            <a:r>
              <a:rPr lang="en-CA" sz="1400" dirty="0" smtClean="0">
                <a:latin typeface="+mn-lt"/>
                <a:cs typeface="Arial" panose="020B0604020202020204" pitchFamily="34" charset="0"/>
              </a:rPr>
              <a:t>hour travel time </a:t>
            </a:r>
            <a:r>
              <a:rPr lang="en-CA" sz="1400" dirty="0">
                <a:latin typeface="+mn-lt"/>
                <a:cs typeface="Arial" panose="020B0604020202020204" pitchFamily="34" charset="0"/>
              </a:rPr>
              <a:t>after they are done work if they own a vehicle.  If they use public transit, we can give them 1 hour before and after</a:t>
            </a:r>
            <a:r>
              <a:rPr lang="en-CA" sz="1400" dirty="0" smtClean="0">
                <a:latin typeface="+mn-lt"/>
                <a:cs typeface="Arial" panose="020B0604020202020204" pitchFamily="34" charset="0"/>
              </a:rPr>
              <a:t>.  </a:t>
            </a:r>
            <a:r>
              <a:rPr lang="en-CA" sz="1400" u="sng" dirty="0" smtClean="0">
                <a:latin typeface="+mn-lt"/>
                <a:cs typeface="Arial" panose="020B0604020202020204" pitchFamily="34" charset="0"/>
              </a:rPr>
              <a:t>These times can be extended if required depending on their circumstances.</a:t>
            </a:r>
            <a:endParaRPr lang="en-CA" sz="1400" u="sng" dirty="0">
              <a:latin typeface="+mn-lt"/>
              <a:cs typeface="Arial" panose="020B0604020202020204" pitchFamily="34" charset="0"/>
            </a:endParaRPr>
          </a:p>
          <a:p>
            <a:pPr lvl="1"/>
            <a:r>
              <a:rPr lang="en-CA" sz="1400" b="1" dirty="0" smtClean="0">
                <a:latin typeface="+mn-lt"/>
                <a:cs typeface="Arial" panose="020B0604020202020204" pitchFamily="34" charset="0"/>
              </a:rPr>
              <a:t>Full Time Employment</a:t>
            </a:r>
            <a:r>
              <a:rPr lang="en-CA" sz="1400" dirty="0" smtClean="0">
                <a:latin typeface="+mn-lt"/>
                <a:cs typeface="Arial" panose="020B0604020202020204" pitchFamily="34" charset="0"/>
              </a:rPr>
              <a:t>:  If </a:t>
            </a:r>
            <a:r>
              <a:rPr lang="en-CA" sz="1400" dirty="0">
                <a:latin typeface="+mn-lt"/>
                <a:cs typeface="Arial" panose="020B0604020202020204" pitchFamily="34" charset="0"/>
              </a:rPr>
              <a:t>the </a:t>
            </a:r>
            <a:r>
              <a:rPr lang="en-CA" sz="1400" dirty="0" smtClean="0">
                <a:latin typeface="+mn-lt"/>
                <a:cs typeface="Arial" panose="020B0604020202020204" pitchFamily="34" charset="0"/>
              </a:rPr>
              <a:t>parent is scheduled to work </a:t>
            </a:r>
            <a:r>
              <a:rPr lang="en-CA" sz="1400" dirty="0">
                <a:latin typeface="+mn-lt"/>
                <a:cs typeface="Arial" panose="020B0604020202020204" pitchFamily="34" charset="0"/>
              </a:rPr>
              <a:t>35 hours per week or more, they are eligible for 5 </a:t>
            </a:r>
            <a:r>
              <a:rPr lang="en-CA" sz="1400" dirty="0" smtClean="0">
                <a:latin typeface="+mn-lt"/>
                <a:cs typeface="Arial" panose="020B0604020202020204" pitchFamily="34" charset="0"/>
              </a:rPr>
              <a:t>full 8 hour days </a:t>
            </a:r>
            <a:r>
              <a:rPr lang="en-CA" sz="1400" dirty="0">
                <a:latin typeface="+mn-lt"/>
                <a:cs typeface="Arial" panose="020B0604020202020204" pitchFamily="34" charset="0"/>
              </a:rPr>
              <a:t>of care per </a:t>
            </a:r>
            <a:r>
              <a:rPr lang="en-CA" sz="1400" dirty="0" smtClean="0">
                <a:latin typeface="+mn-lt"/>
                <a:cs typeface="Arial" panose="020B0604020202020204" pitchFamily="34" charset="0"/>
              </a:rPr>
              <a:t>week and possibly more on days they are working during the week if work schedule demands this.  This allows them to use care Monday to Friday even if they may work weekends and get days off during the week.</a:t>
            </a:r>
            <a:endParaRPr lang="en-CA" sz="1400" dirty="0">
              <a:latin typeface="+mn-lt"/>
              <a:cs typeface="Arial" panose="020B0604020202020204" pitchFamily="34" charset="0"/>
            </a:endParaRPr>
          </a:p>
          <a:p>
            <a:pPr lvl="1"/>
            <a:r>
              <a:rPr lang="en-CA" sz="1400" b="1" dirty="0" smtClean="0">
                <a:latin typeface="+mn-lt"/>
                <a:cs typeface="Arial" panose="020B0604020202020204" pitchFamily="34" charset="0"/>
              </a:rPr>
              <a:t>Shift Work:  </a:t>
            </a:r>
            <a:r>
              <a:rPr lang="en-CA" sz="1400" dirty="0" smtClean="0">
                <a:latin typeface="+mn-lt"/>
                <a:cs typeface="Arial" panose="020B0604020202020204" pitchFamily="34" charset="0"/>
              </a:rPr>
              <a:t>If parent </a:t>
            </a:r>
            <a:r>
              <a:rPr lang="en-CA" sz="1400" dirty="0">
                <a:latin typeface="+mn-lt"/>
                <a:cs typeface="Arial" panose="020B0604020202020204" pitchFamily="34" charset="0"/>
              </a:rPr>
              <a:t>is working rotating shifts, CCW will require work </a:t>
            </a:r>
            <a:r>
              <a:rPr lang="en-CA" sz="1400" dirty="0" smtClean="0">
                <a:latin typeface="+mn-lt"/>
                <a:cs typeface="Arial" panose="020B0604020202020204" pitchFamily="34" charset="0"/>
              </a:rPr>
              <a:t>schedule to determine if parent works </a:t>
            </a:r>
            <a:r>
              <a:rPr lang="en-CA" sz="1400" u="sng" dirty="0" smtClean="0">
                <a:latin typeface="+mn-lt"/>
                <a:cs typeface="Arial" panose="020B0604020202020204" pitchFamily="34" charset="0"/>
              </a:rPr>
              <a:t>35 hours per week</a:t>
            </a:r>
            <a:r>
              <a:rPr lang="en-CA" sz="1400" dirty="0" smtClean="0">
                <a:latin typeface="+mn-lt"/>
                <a:cs typeface="Arial" panose="020B0604020202020204" pitchFamily="34" charset="0"/>
              </a:rPr>
              <a:t>, if so care would be approved for 5 full 8 hour days per week and possibly more if required.</a:t>
            </a:r>
            <a:r>
              <a:rPr lang="en-CA" sz="1400" dirty="0">
                <a:latin typeface="+mn-lt"/>
                <a:cs typeface="Arial" panose="020B0604020202020204" pitchFamily="34" charset="0"/>
              </a:rPr>
              <a:t> The parent will be required to submit a one-month work schedule.</a:t>
            </a:r>
          </a:p>
          <a:p>
            <a:pPr lvl="1"/>
            <a:r>
              <a:rPr lang="en-CA" sz="1400" b="1" dirty="0" smtClean="0">
                <a:latin typeface="+mn-lt"/>
                <a:cs typeface="Arial" panose="020B0604020202020204" pitchFamily="34" charset="0"/>
              </a:rPr>
              <a:t>Part Time Employment:  </a:t>
            </a:r>
            <a:r>
              <a:rPr lang="en-CA" sz="1400" dirty="0" smtClean="0">
                <a:latin typeface="+mn-lt"/>
                <a:cs typeface="Arial" panose="020B0604020202020204" pitchFamily="34" charset="0"/>
              </a:rPr>
              <a:t>If parent works </a:t>
            </a:r>
            <a:r>
              <a:rPr lang="en-CA" sz="1400" u="sng" dirty="0">
                <a:latin typeface="+mn-lt"/>
                <a:cs typeface="Arial" panose="020B0604020202020204" pitchFamily="34" charset="0"/>
              </a:rPr>
              <a:t>less than 35 hours per week</a:t>
            </a:r>
            <a:r>
              <a:rPr lang="en-CA" sz="1400" dirty="0">
                <a:latin typeface="+mn-lt"/>
                <a:cs typeface="Arial" panose="020B0604020202020204" pitchFamily="34" charset="0"/>
              </a:rPr>
              <a:t>, the CCW will determine eligibility based on </a:t>
            </a:r>
            <a:r>
              <a:rPr lang="en-CA" sz="1400" dirty="0" smtClean="0">
                <a:latin typeface="+mn-lt"/>
                <a:cs typeface="Arial" panose="020B0604020202020204" pitchFamily="34" charset="0"/>
              </a:rPr>
              <a:t>work schedule </a:t>
            </a:r>
            <a:r>
              <a:rPr lang="en-CA" sz="1400" dirty="0">
                <a:latin typeface="+mn-lt"/>
                <a:cs typeface="Arial" panose="020B0604020202020204" pitchFamily="34" charset="0"/>
              </a:rPr>
              <a:t>and travel time. </a:t>
            </a:r>
            <a:endParaRPr lang="en-CA" sz="1400" dirty="0" smtClean="0">
              <a:latin typeface="+mn-lt"/>
              <a:cs typeface="Arial" panose="020B0604020202020204" pitchFamily="34" charset="0"/>
            </a:endParaRPr>
          </a:p>
          <a:p>
            <a:pPr lvl="1"/>
            <a:r>
              <a:rPr lang="en-CA" sz="1400" b="1" dirty="0" smtClean="0">
                <a:latin typeface="+mn-lt"/>
                <a:cs typeface="Arial" panose="020B0604020202020204" pitchFamily="34" charset="0"/>
              </a:rPr>
              <a:t>Note:  </a:t>
            </a:r>
            <a:r>
              <a:rPr lang="en-CA" sz="1400" dirty="0" smtClean="0">
                <a:latin typeface="+mn-lt"/>
                <a:cs typeface="Arial" panose="020B0604020202020204" pitchFamily="34" charset="0"/>
              </a:rPr>
              <a:t>Full time Monday to Friday child care is only approved when </a:t>
            </a:r>
            <a:r>
              <a:rPr lang="en-CA" sz="1400" u="sng" dirty="0" smtClean="0">
                <a:latin typeface="+mn-lt"/>
                <a:cs typeface="Arial" panose="020B0604020202020204" pitchFamily="34" charset="0"/>
              </a:rPr>
              <a:t>both</a:t>
            </a:r>
            <a:r>
              <a:rPr lang="en-CA" sz="1400" dirty="0" smtClean="0">
                <a:latin typeface="+mn-lt"/>
                <a:cs typeface="Arial" panose="020B0604020202020204" pitchFamily="34" charset="0"/>
              </a:rPr>
              <a:t> parents are involved in eligible activities.</a:t>
            </a:r>
            <a:endParaRPr lang="en-CA" sz="1400" dirty="0">
              <a:latin typeface="+mn-lt"/>
              <a:cs typeface="Arial" panose="020B0604020202020204" pitchFamily="34" charset="0"/>
            </a:endParaRPr>
          </a:p>
          <a:p>
            <a:endParaRPr lang="en-CA" dirty="0"/>
          </a:p>
        </p:txBody>
      </p:sp>
    </p:spTree>
    <p:extLst>
      <p:ext uri="{BB962C8B-B14F-4D97-AF65-F5344CB8AC3E}">
        <p14:creationId xmlns:p14="http://schemas.microsoft.com/office/powerpoint/2010/main" val="37044128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Reading Week/Mental Health Week</a:t>
            </a:r>
            <a:endParaRPr lang="en-CA" dirty="0"/>
          </a:p>
        </p:txBody>
      </p:sp>
      <p:sp>
        <p:nvSpPr>
          <p:cNvPr id="3" name="Content Placeholder 2"/>
          <p:cNvSpPr>
            <a:spLocks noGrp="1"/>
          </p:cNvSpPr>
          <p:nvPr>
            <p:ph idx="1"/>
          </p:nvPr>
        </p:nvSpPr>
        <p:spPr/>
        <p:txBody>
          <a:bodyPr/>
          <a:lstStyle/>
          <a:p>
            <a:r>
              <a:rPr lang="en-CA" dirty="0" smtClean="0"/>
              <a:t>Students are approved to continue using care as per their regular approval</a:t>
            </a:r>
          </a:p>
          <a:p>
            <a:r>
              <a:rPr lang="en-CA" dirty="0" smtClean="0"/>
              <a:t>There is no change in schedule during reading week/mental health week/March Break</a:t>
            </a:r>
          </a:p>
          <a:p>
            <a:r>
              <a:rPr lang="en-CA" dirty="0" smtClean="0"/>
              <a:t>This is to help students be successful in completing all the requirements of their program</a:t>
            </a:r>
            <a:endParaRPr lang="en-CA" dirty="0"/>
          </a:p>
        </p:txBody>
      </p:sp>
    </p:spTree>
    <p:extLst>
      <p:ext uri="{BB962C8B-B14F-4D97-AF65-F5344CB8AC3E}">
        <p14:creationId xmlns:p14="http://schemas.microsoft.com/office/powerpoint/2010/main" val="33522140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72632" cy="1143000"/>
          </a:xfrm>
        </p:spPr>
        <p:txBody>
          <a:bodyPr/>
          <a:lstStyle/>
          <a:p>
            <a:r>
              <a:rPr lang="en-CA" dirty="0">
                <a:latin typeface="+mn-lt"/>
              </a:rPr>
              <a:t>Subsidy Process</a:t>
            </a:r>
          </a:p>
        </p:txBody>
      </p:sp>
      <p:sp>
        <p:nvSpPr>
          <p:cNvPr id="4" name="Content Placeholder 3"/>
          <p:cNvSpPr>
            <a:spLocks noGrp="1"/>
          </p:cNvSpPr>
          <p:nvPr>
            <p:ph sz="half" idx="2"/>
          </p:nvPr>
        </p:nvSpPr>
        <p:spPr>
          <a:xfrm>
            <a:off x="762000" y="1295400"/>
            <a:ext cx="7344032" cy="3505200"/>
          </a:xfrm>
        </p:spPr>
        <p:txBody>
          <a:bodyPr>
            <a:noAutofit/>
          </a:bodyPr>
          <a:lstStyle/>
          <a:p>
            <a:pPr marL="0" indent="0">
              <a:buNone/>
            </a:pPr>
            <a:endParaRPr lang="en-CA" sz="1600" dirty="0" smtClean="0">
              <a:latin typeface="+mn-lt"/>
              <a:cs typeface="Arial" panose="020B0604020202020204" pitchFamily="34" charset="0"/>
            </a:endParaRPr>
          </a:p>
          <a:p>
            <a:pPr marL="0" indent="0">
              <a:buNone/>
            </a:pPr>
            <a:endParaRPr lang="en-CA" sz="1600" dirty="0">
              <a:latin typeface="+mn-lt"/>
              <a:cs typeface="Arial" panose="020B0604020202020204" pitchFamily="34" charset="0"/>
            </a:endParaRPr>
          </a:p>
          <a:p>
            <a:pPr marL="0" indent="0">
              <a:buNone/>
            </a:pPr>
            <a:r>
              <a:rPr lang="en-CA" sz="1800" dirty="0" smtClean="0">
                <a:latin typeface="+mn-lt"/>
                <a:cs typeface="Arial" panose="020B0604020202020204" pitchFamily="34" charset="0"/>
              </a:rPr>
              <a:t>When </a:t>
            </a:r>
            <a:r>
              <a:rPr lang="en-CA" sz="1800" dirty="0">
                <a:latin typeface="+mn-lt"/>
                <a:cs typeface="Arial" panose="020B0604020202020204" pitchFamily="34" charset="0"/>
              </a:rPr>
              <a:t>the confirmation of space is </a:t>
            </a:r>
            <a:r>
              <a:rPr lang="en-CA" sz="1800" dirty="0" smtClean="0">
                <a:latin typeface="+mn-lt"/>
                <a:cs typeface="Arial" panose="020B0604020202020204" pitchFamily="34" charset="0"/>
              </a:rPr>
              <a:t>received:</a:t>
            </a:r>
          </a:p>
          <a:p>
            <a:pPr indent="-342900">
              <a:buAutoNum type="arabicPeriod"/>
            </a:pPr>
            <a:r>
              <a:rPr lang="en-CA" sz="1800" dirty="0" smtClean="0">
                <a:latin typeface="+mn-lt"/>
                <a:cs typeface="Arial" panose="020B0604020202020204" pitchFamily="34" charset="0"/>
              </a:rPr>
              <a:t>An </a:t>
            </a:r>
            <a:r>
              <a:rPr lang="en-CA" sz="1800" dirty="0">
                <a:latin typeface="+mn-lt"/>
                <a:cs typeface="Arial" panose="020B0604020202020204" pitchFamily="34" charset="0"/>
              </a:rPr>
              <a:t>Intake Worker </a:t>
            </a:r>
            <a:r>
              <a:rPr lang="en-CA" sz="1800" dirty="0" smtClean="0">
                <a:latin typeface="+mn-lt"/>
                <a:cs typeface="Arial" panose="020B0604020202020204" pitchFamily="34" charset="0"/>
              </a:rPr>
              <a:t>will contact </a:t>
            </a:r>
            <a:r>
              <a:rPr lang="en-CA" sz="1800" dirty="0">
                <a:latin typeface="+mn-lt"/>
                <a:cs typeface="Arial" panose="020B0604020202020204" pitchFamily="34" charset="0"/>
              </a:rPr>
              <a:t>the family to </a:t>
            </a:r>
            <a:r>
              <a:rPr lang="en-CA" sz="1800" dirty="0" smtClean="0">
                <a:latin typeface="+mn-lt"/>
                <a:cs typeface="Arial" panose="020B0604020202020204" pitchFamily="34" charset="0"/>
              </a:rPr>
              <a:t>review the information on the COS.  </a:t>
            </a:r>
          </a:p>
          <a:p>
            <a:pPr indent="-342900">
              <a:buAutoNum type="arabicPeriod"/>
            </a:pPr>
            <a:r>
              <a:rPr lang="en-CA" sz="1800" dirty="0" smtClean="0">
                <a:latin typeface="+mn-lt"/>
                <a:cs typeface="Arial" panose="020B0604020202020204" pitchFamily="34" charset="0"/>
              </a:rPr>
              <a:t>If the family has the minimal requirements for Fee Subsidy eligibility, an interview will be scheduled with a Child Care Worker.  </a:t>
            </a:r>
          </a:p>
          <a:p>
            <a:pPr indent="-342900">
              <a:buAutoNum type="arabicPeriod"/>
            </a:pPr>
            <a:r>
              <a:rPr lang="en-CA" sz="1800" dirty="0" smtClean="0">
                <a:latin typeface="+mn-lt"/>
                <a:cs typeface="Arial" panose="020B0604020202020204" pitchFamily="34" charset="0"/>
              </a:rPr>
              <a:t>The Intake Worker will  email the family the list of documents required for the </a:t>
            </a:r>
            <a:r>
              <a:rPr lang="en-CA" sz="1800" dirty="0">
                <a:latin typeface="+mn-lt"/>
                <a:cs typeface="Arial" panose="020B0604020202020204" pitchFamily="34" charset="0"/>
              </a:rPr>
              <a:t>appointment. </a:t>
            </a:r>
            <a:r>
              <a:rPr lang="en-CA" sz="1800" dirty="0" smtClean="0">
                <a:latin typeface="+mn-lt"/>
                <a:cs typeface="Arial" panose="020B0604020202020204" pitchFamily="34" charset="0"/>
              </a:rPr>
              <a:t>Appointments </a:t>
            </a:r>
            <a:r>
              <a:rPr lang="en-CA" sz="1800" dirty="0">
                <a:latin typeface="+mn-lt"/>
                <a:cs typeface="Arial" panose="020B0604020202020204" pitchFamily="34" charset="0"/>
              </a:rPr>
              <a:t>are not scheduled if family does not have the necessary documentation</a:t>
            </a:r>
            <a:r>
              <a:rPr lang="en-CA" sz="1800" dirty="0" smtClean="0">
                <a:latin typeface="+mn-lt"/>
                <a:cs typeface="Arial" panose="020B0604020202020204" pitchFamily="34" charset="0"/>
              </a:rPr>
              <a:t>.</a:t>
            </a:r>
          </a:p>
        </p:txBody>
      </p:sp>
    </p:spTree>
    <p:extLst>
      <p:ext uri="{BB962C8B-B14F-4D97-AF65-F5344CB8AC3E}">
        <p14:creationId xmlns:p14="http://schemas.microsoft.com/office/powerpoint/2010/main" val="23120578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a:t>Appointment </a:t>
            </a:r>
            <a:r>
              <a:rPr lang="en-CA" dirty="0" smtClean="0"/>
              <a:t>Scheduling</a:t>
            </a:r>
            <a:endParaRPr lang="en-CA" dirty="0"/>
          </a:p>
        </p:txBody>
      </p:sp>
      <p:sp>
        <p:nvSpPr>
          <p:cNvPr id="8" name="Content Placeholder 7"/>
          <p:cNvSpPr>
            <a:spLocks noGrp="1"/>
          </p:cNvSpPr>
          <p:nvPr>
            <p:ph idx="1"/>
          </p:nvPr>
        </p:nvSpPr>
        <p:spPr>
          <a:xfrm>
            <a:off x="457200" y="1219200"/>
            <a:ext cx="7924800" cy="5516562"/>
          </a:xfrm>
        </p:spPr>
        <p:txBody>
          <a:bodyPr>
            <a:normAutofit fontScale="47500" lnSpcReduction="20000"/>
          </a:bodyPr>
          <a:lstStyle/>
          <a:p>
            <a:pPr marL="114300" indent="0">
              <a:buNone/>
            </a:pPr>
            <a:endParaRPr lang="en-CA" sz="3000" dirty="0"/>
          </a:p>
          <a:p>
            <a:pPr marL="114300" indent="0">
              <a:buNone/>
            </a:pPr>
            <a:r>
              <a:rPr lang="en-CA" sz="3000" dirty="0"/>
              <a:t>You will be required to bring the following items that apply to your situation to your appointment:</a:t>
            </a:r>
          </a:p>
          <a:p>
            <a:pPr marL="114300" indent="0">
              <a:buNone/>
            </a:pPr>
            <a:r>
              <a:rPr lang="en-CA" sz="3000" dirty="0"/>
              <a:t>        </a:t>
            </a:r>
          </a:p>
          <a:p>
            <a:pPr marL="114300" lvl="0" indent="0">
              <a:buNone/>
            </a:pPr>
            <a:r>
              <a:rPr lang="en-US" sz="3000" b="1" dirty="0"/>
              <a:t>Net Income for Most Recent Tax Year Verification</a:t>
            </a:r>
            <a:r>
              <a:rPr lang="en-US" sz="3000" dirty="0"/>
              <a:t> </a:t>
            </a:r>
            <a:r>
              <a:rPr lang="en-US" sz="3000" b="1" dirty="0"/>
              <a:t>for Applicant &amp; Spouse</a:t>
            </a:r>
            <a:endParaRPr lang="en-CA" sz="3000" dirty="0"/>
          </a:p>
          <a:p>
            <a:pPr lvl="1"/>
            <a:r>
              <a:rPr lang="en-US" sz="3000" dirty="0"/>
              <a:t>Most </a:t>
            </a:r>
            <a:r>
              <a:rPr lang="en-US" sz="3000" dirty="0" smtClean="0"/>
              <a:t>recent </a:t>
            </a:r>
            <a:r>
              <a:rPr lang="en-US" sz="3000" u="sng" dirty="0" smtClean="0">
                <a:hlinkClick r:id="rId3"/>
              </a:rPr>
              <a:t>Notice of Assessment</a:t>
            </a:r>
            <a:r>
              <a:rPr lang="en-US" sz="3000" dirty="0" smtClean="0"/>
              <a:t> (NOA</a:t>
            </a:r>
            <a:r>
              <a:rPr lang="en-US" sz="3000" dirty="0"/>
              <a:t>) that includes </a:t>
            </a:r>
            <a:r>
              <a:rPr lang="en-US" sz="3000" b="1" dirty="0"/>
              <a:t>line 236</a:t>
            </a:r>
            <a:r>
              <a:rPr lang="en-US" sz="3000" dirty="0"/>
              <a:t> (if you filed bankruptcy we need pre and post-bankruptcy NOAs)</a:t>
            </a:r>
            <a:endParaRPr lang="en-CA" sz="3000" dirty="0"/>
          </a:p>
          <a:p>
            <a:pPr lvl="1"/>
            <a:r>
              <a:rPr lang="en-US" sz="3000" dirty="0"/>
              <a:t>or Canada Child Tax Benefit Notice/HST Notice/Ontario Trillium Notice (these can be used if marital status is still same as when filed)</a:t>
            </a:r>
            <a:endParaRPr lang="en-CA" sz="3000" dirty="0"/>
          </a:p>
          <a:p>
            <a:pPr lvl="1"/>
            <a:r>
              <a:rPr lang="en-US" sz="3000" dirty="0"/>
              <a:t>Please Note:  Tax Return Summaries will not be accepted and a NOA is </a:t>
            </a:r>
            <a:r>
              <a:rPr lang="en-US" sz="3000" b="1" dirty="0"/>
              <a:t>mandatory</a:t>
            </a:r>
            <a:r>
              <a:rPr lang="en-US" sz="3000" dirty="0"/>
              <a:t> for your appointment</a:t>
            </a:r>
            <a:endParaRPr lang="en-CA" sz="3000" dirty="0"/>
          </a:p>
          <a:p>
            <a:pPr lvl="1"/>
            <a:r>
              <a:rPr lang="en-CA" sz="3000" dirty="0"/>
              <a:t>You may obtain a copy of your NOA in the following ways:</a:t>
            </a:r>
          </a:p>
          <a:p>
            <a:pPr lvl="2"/>
            <a:r>
              <a:rPr lang="en-CA" sz="3000" dirty="0"/>
              <a:t>Canada Revenue Agency 1-800-959-8281 (takes 2 weeks to receive)</a:t>
            </a:r>
          </a:p>
          <a:p>
            <a:pPr lvl="2"/>
            <a:r>
              <a:rPr lang="en-CA" sz="3000" dirty="0"/>
              <a:t>If you filed at H&amp;R Block or Liberty Tax, contact them for a copy </a:t>
            </a:r>
          </a:p>
          <a:p>
            <a:pPr lvl="2"/>
            <a:r>
              <a:rPr lang="en-CA" sz="3000" dirty="0"/>
              <a:t>Print it from your </a:t>
            </a:r>
            <a:r>
              <a:rPr lang="en-CA" sz="3000" u="sng" dirty="0">
                <a:hlinkClick r:id="rId4"/>
              </a:rPr>
              <a:t>Canada Revenue Agency – My Account</a:t>
            </a:r>
            <a:endParaRPr lang="en-CA" sz="3000" dirty="0"/>
          </a:p>
          <a:p>
            <a:pPr marL="114300" indent="0">
              <a:buNone/>
            </a:pPr>
            <a:r>
              <a:rPr lang="en-US" sz="3000" dirty="0"/>
              <a:t> </a:t>
            </a:r>
            <a:endParaRPr lang="en-CA" sz="3000" dirty="0"/>
          </a:p>
          <a:p>
            <a:pPr marL="114300" lvl="0" indent="0">
              <a:buNone/>
            </a:pPr>
            <a:r>
              <a:rPr lang="en-US" sz="3000" b="1" dirty="0"/>
              <a:t>Residency Verification for both Applicant &amp; Spouse</a:t>
            </a:r>
            <a:r>
              <a:rPr lang="en-US" sz="3000" dirty="0"/>
              <a:t>  </a:t>
            </a:r>
            <a:endParaRPr lang="en-CA" sz="3000" dirty="0"/>
          </a:p>
          <a:p>
            <a:pPr lvl="1"/>
            <a:r>
              <a:rPr lang="en-US" sz="3000" dirty="0"/>
              <a:t>Documents to verify status in Canada (Birth Certificate, Passport, Status in Canada)</a:t>
            </a:r>
            <a:endParaRPr lang="en-CA" sz="3000" dirty="0"/>
          </a:p>
          <a:p>
            <a:pPr marL="114300" indent="0">
              <a:buNone/>
            </a:pPr>
            <a:r>
              <a:rPr lang="en-US" sz="3000" dirty="0"/>
              <a:t> </a:t>
            </a:r>
            <a:endParaRPr lang="en-CA" sz="3000" dirty="0"/>
          </a:p>
          <a:p>
            <a:pPr marL="114300" lvl="0" indent="0">
              <a:buNone/>
            </a:pPr>
            <a:r>
              <a:rPr lang="en-US" sz="3000" b="1" dirty="0"/>
              <a:t>Arrival in Canada</a:t>
            </a:r>
            <a:r>
              <a:rPr lang="en-US" sz="3000" dirty="0"/>
              <a:t> </a:t>
            </a:r>
            <a:endParaRPr lang="en-CA" sz="3000" dirty="0"/>
          </a:p>
          <a:p>
            <a:pPr lvl="1"/>
            <a:r>
              <a:rPr lang="en-US" sz="3000" dirty="0"/>
              <a:t>only required if you do not have a current NOA due to being a non-resident of Canada in previous year</a:t>
            </a:r>
            <a:endParaRPr lang="en-CA" sz="3000" dirty="0"/>
          </a:p>
          <a:p>
            <a:pPr marL="114300" indent="0">
              <a:buNone/>
            </a:pPr>
            <a:r>
              <a:rPr lang="en-US" sz="3000" dirty="0"/>
              <a:t> </a:t>
            </a:r>
            <a:endParaRPr lang="en-CA" sz="3000" dirty="0"/>
          </a:p>
          <a:p>
            <a:pPr marL="114300" lvl="0" indent="0">
              <a:buNone/>
            </a:pPr>
            <a:r>
              <a:rPr lang="en-US" sz="3000" b="1" dirty="0"/>
              <a:t>Identification for children</a:t>
            </a:r>
            <a:r>
              <a:rPr lang="en-US" sz="3000" b="1" i="1" dirty="0"/>
              <a:t> </a:t>
            </a:r>
            <a:endParaRPr lang="en-CA" sz="3000" dirty="0"/>
          </a:p>
          <a:p>
            <a:pPr lvl="1"/>
            <a:r>
              <a:rPr lang="en-US" sz="3000" dirty="0"/>
              <a:t>One of the following:  Health Cards, Birth Certificate, Status Card, Baptismal Certificate, Passport</a:t>
            </a:r>
            <a:endParaRPr lang="en-CA" sz="3000" dirty="0"/>
          </a:p>
          <a:p>
            <a:endParaRPr lang="en-CA" dirty="0"/>
          </a:p>
        </p:txBody>
      </p:sp>
    </p:spTree>
    <p:extLst>
      <p:ext uri="{BB962C8B-B14F-4D97-AF65-F5344CB8AC3E}">
        <p14:creationId xmlns:p14="http://schemas.microsoft.com/office/powerpoint/2010/main" val="33763273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cont’d.</a:t>
            </a:r>
            <a:endParaRPr lang="en-CA" dirty="0"/>
          </a:p>
        </p:txBody>
      </p:sp>
      <p:sp>
        <p:nvSpPr>
          <p:cNvPr id="3" name="Content Placeholder 2"/>
          <p:cNvSpPr>
            <a:spLocks noGrp="1"/>
          </p:cNvSpPr>
          <p:nvPr>
            <p:ph idx="1"/>
          </p:nvPr>
        </p:nvSpPr>
        <p:spPr>
          <a:xfrm>
            <a:off x="381000" y="1066800"/>
            <a:ext cx="7772400" cy="5638800"/>
          </a:xfrm>
        </p:spPr>
        <p:txBody>
          <a:bodyPr>
            <a:normAutofit fontScale="32500" lnSpcReduction="20000"/>
          </a:bodyPr>
          <a:lstStyle/>
          <a:p>
            <a:pPr marL="114300" lvl="0" indent="0">
              <a:buNone/>
            </a:pPr>
            <a:r>
              <a:rPr lang="en-US" sz="4300" b="1" dirty="0"/>
              <a:t>Address Verification</a:t>
            </a:r>
            <a:r>
              <a:rPr lang="en-US" sz="4300" dirty="0"/>
              <a:t> </a:t>
            </a:r>
            <a:endParaRPr lang="en-CA" sz="4300" dirty="0"/>
          </a:p>
          <a:p>
            <a:pPr lvl="1"/>
            <a:r>
              <a:rPr lang="en-US" sz="4300" dirty="0"/>
              <a:t>one of the following:  Driver’s License, utility bill, pay stub, Notice of Assessment</a:t>
            </a:r>
            <a:endParaRPr lang="en-CA" sz="4300" dirty="0"/>
          </a:p>
          <a:p>
            <a:pPr marL="114300" indent="0">
              <a:buNone/>
            </a:pPr>
            <a:r>
              <a:rPr lang="en-US" sz="4300" dirty="0"/>
              <a:t> </a:t>
            </a:r>
            <a:endParaRPr lang="en-CA" sz="4300" dirty="0"/>
          </a:p>
          <a:p>
            <a:pPr marL="114300" lvl="0" indent="0">
              <a:buNone/>
            </a:pPr>
            <a:r>
              <a:rPr lang="en-US" sz="4300" b="1" dirty="0"/>
              <a:t>Custody Agreements</a:t>
            </a:r>
            <a:r>
              <a:rPr lang="en-US" sz="4300" dirty="0"/>
              <a:t> (if you have one that is in effect)</a:t>
            </a:r>
            <a:endParaRPr lang="en-CA" sz="4300" dirty="0"/>
          </a:p>
          <a:p>
            <a:pPr marL="114300" indent="0">
              <a:buNone/>
            </a:pPr>
            <a:r>
              <a:rPr lang="en-US" sz="4300" dirty="0"/>
              <a:t> </a:t>
            </a:r>
            <a:endParaRPr lang="en-CA" sz="4300" dirty="0"/>
          </a:p>
          <a:p>
            <a:pPr marL="114300" lvl="0" indent="0">
              <a:buNone/>
            </a:pPr>
            <a:r>
              <a:rPr lang="en-US" sz="4300" b="1" dirty="0"/>
              <a:t>Guardianship Verification</a:t>
            </a:r>
            <a:r>
              <a:rPr lang="en-US" sz="4300" dirty="0"/>
              <a:t>: Kinship Agreement or Letter from CAS/</a:t>
            </a:r>
            <a:r>
              <a:rPr lang="en-US" sz="4300" dirty="0" err="1"/>
              <a:t>Dilico</a:t>
            </a:r>
            <a:r>
              <a:rPr lang="en-US" sz="4300" dirty="0"/>
              <a:t>/Parent</a:t>
            </a:r>
            <a:endParaRPr lang="en-CA" sz="4300" dirty="0"/>
          </a:p>
          <a:p>
            <a:pPr marL="114300" indent="0">
              <a:buNone/>
            </a:pPr>
            <a:endParaRPr lang="en-CA" sz="4300" dirty="0"/>
          </a:p>
          <a:p>
            <a:pPr marL="114300" lvl="0" indent="0">
              <a:buNone/>
            </a:pPr>
            <a:r>
              <a:rPr lang="en-US" sz="4300" b="1" dirty="0"/>
              <a:t>Student/Training</a:t>
            </a:r>
            <a:r>
              <a:rPr lang="en-US" sz="4300" dirty="0"/>
              <a:t>: Current school or training schedule</a:t>
            </a:r>
            <a:endParaRPr lang="en-CA" sz="4300" dirty="0"/>
          </a:p>
          <a:p>
            <a:pPr marL="114300" indent="0">
              <a:buNone/>
            </a:pPr>
            <a:r>
              <a:rPr lang="en-US" sz="4300" dirty="0"/>
              <a:t> </a:t>
            </a:r>
            <a:endParaRPr lang="en-CA" sz="4300" dirty="0"/>
          </a:p>
          <a:p>
            <a:pPr marL="114300" lvl="0" indent="0">
              <a:buNone/>
            </a:pPr>
            <a:r>
              <a:rPr lang="en-US" sz="4300" b="1" dirty="0"/>
              <a:t>Employment</a:t>
            </a:r>
            <a:r>
              <a:rPr lang="en-US" sz="4300" dirty="0"/>
              <a:t>:  </a:t>
            </a:r>
            <a:endParaRPr lang="en-CA" sz="4300" dirty="0"/>
          </a:p>
          <a:p>
            <a:pPr lvl="1"/>
            <a:r>
              <a:rPr lang="en-US" sz="4300" dirty="0"/>
              <a:t>Two most recent </a:t>
            </a:r>
            <a:r>
              <a:rPr lang="en-US" sz="4300" b="1" dirty="0"/>
              <a:t>consecutive</a:t>
            </a:r>
            <a:r>
              <a:rPr lang="en-US" sz="4300" dirty="0"/>
              <a:t> pay stubs for all current employers</a:t>
            </a:r>
            <a:endParaRPr lang="en-CA" sz="4300" dirty="0"/>
          </a:p>
          <a:p>
            <a:pPr lvl="1"/>
            <a:r>
              <a:rPr lang="en-US" sz="4300" dirty="0"/>
              <a:t>If starting new employment, </a:t>
            </a:r>
            <a:r>
              <a:rPr lang="en-CA" sz="4300" dirty="0"/>
              <a:t>your Record of Employment from your former employer is required and</a:t>
            </a:r>
            <a:r>
              <a:rPr lang="en-US" sz="4300" dirty="0"/>
              <a:t> a letter from your employer, on company letterhead, that shows your new place of employment, start date, hours and days of work.  </a:t>
            </a:r>
            <a:endParaRPr lang="en-CA" sz="4300" dirty="0"/>
          </a:p>
          <a:p>
            <a:pPr lvl="1"/>
            <a:r>
              <a:rPr lang="en-US" sz="4300" dirty="0"/>
              <a:t>Work Schedule:  if working rotating shifts, a work schedule is required for at least one month</a:t>
            </a:r>
            <a:endParaRPr lang="en-CA" sz="4300" dirty="0"/>
          </a:p>
          <a:p>
            <a:pPr marL="114300" indent="0">
              <a:buNone/>
            </a:pPr>
            <a:r>
              <a:rPr lang="en-US" sz="4300" dirty="0"/>
              <a:t> </a:t>
            </a:r>
            <a:endParaRPr lang="en-CA" sz="4300" dirty="0"/>
          </a:p>
          <a:p>
            <a:pPr marL="114300" lvl="0" indent="0">
              <a:buNone/>
            </a:pPr>
            <a:r>
              <a:rPr lang="en-US" sz="4300" b="1" dirty="0"/>
              <a:t>Self-employed</a:t>
            </a:r>
            <a:r>
              <a:rPr lang="en-US" sz="4300" dirty="0"/>
              <a:t>:  Business registration, Business License, or work contract</a:t>
            </a:r>
            <a:endParaRPr lang="en-CA" sz="4300" dirty="0"/>
          </a:p>
          <a:p>
            <a:pPr marL="114300" indent="0">
              <a:buNone/>
            </a:pPr>
            <a:r>
              <a:rPr lang="en-US" sz="4300" dirty="0"/>
              <a:t> </a:t>
            </a:r>
            <a:endParaRPr lang="en-CA" sz="4300" dirty="0"/>
          </a:p>
          <a:p>
            <a:pPr marL="114300" lvl="0" indent="0">
              <a:buNone/>
            </a:pPr>
            <a:r>
              <a:rPr lang="en-CA" sz="4300" b="1" dirty="0"/>
              <a:t>Special Needs or Medical Needs</a:t>
            </a:r>
            <a:r>
              <a:rPr lang="en-CA" sz="4300" dirty="0"/>
              <a:t>:  If you are requiring care based on a Social/Special Needs or Medical Referral, an up to date Referral form or Medical Referral form is required.  These forms are accessible online at </a:t>
            </a:r>
            <a:r>
              <a:rPr lang="en-CA" sz="4300" u="sng" dirty="0">
                <a:hlinkClick r:id="rId3"/>
              </a:rPr>
              <a:t>tbdssab.ca/home/forms</a:t>
            </a:r>
            <a:r>
              <a:rPr lang="en-CA" sz="4300" dirty="0"/>
              <a:t> under Children’s Services Referral Forms.</a:t>
            </a:r>
          </a:p>
          <a:p>
            <a:pPr marL="114300" indent="0">
              <a:buNone/>
            </a:pPr>
            <a:endParaRPr lang="en-CA" sz="4300" dirty="0"/>
          </a:p>
          <a:p>
            <a:pPr marL="114300" lvl="0" indent="0">
              <a:buNone/>
            </a:pPr>
            <a:r>
              <a:rPr lang="en-CA" sz="4300" b="1" dirty="0"/>
              <a:t>Other Adults:  </a:t>
            </a:r>
            <a:r>
              <a:rPr lang="en-CA" sz="4300" dirty="0"/>
              <a:t>If you are residing with another adult, please contact me prior to your appointment in order to determine if they should also be attending the appointment.</a:t>
            </a:r>
          </a:p>
          <a:p>
            <a:pPr marL="114300" indent="0">
              <a:buNone/>
            </a:pPr>
            <a:r>
              <a:rPr lang="en-CA" sz="4300" b="1" dirty="0"/>
              <a:t> </a:t>
            </a:r>
            <a:endParaRPr lang="en-CA" sz="4300" dirty="0"/>
          </a:p>
          <a:p>
            <a:pPr marL="114300" indent="0">
              <a:buNone/>
            </a:pPr>
            <a:r>
              <a:rPr lang="en-CA" sz="4300" dirty="0"/>
              <a:t>If you would like to have an estimate of your monthly contribution under subsidy, please refer to the </a:t>
            </a:r>
            <a:r>
              <a:rPr lang="en-CA" sz="4300" u="sng" dirty="0">
                <a:hlinkClick r:id="rId4"/>
              </a:rPr>
              <a:t>Child Care Calculator</a:t>
            </a:r>
            <a:r>
              <a:rPr lang="en-CA" sz="4300" dirty="0"/>
              <a:t>.</a:t>
            </a:r>
          </a:p>
          <a:p>
            <a:pPr marL="114300" indent="0">
              <a:buNone/>
            </a:pPr>
            <a:endParaRPr lang="en-CA" sz="3700" dirty="0"/>
          </a:p>
        </p:txBody>
      </p:sp>
    </p:spTree>
    <p:extLst>
      <p:ext uri="{BB962C8B-B14F-4D97-AF65-F5344CB8AC3E}">
        <p14:creationId xmlns:p14="http://schemas.microsoft.com/office/powerpoint/2010/main" val="22653268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Strategies for Great Meetings:</a:t>
            </a:r>
            <a:br>
              <a:rPr lang="en-CA" dirty="0"/>
            </a:br>
            <a:endParaRPr lang="en-CA" dirty="0"/>
          </a:p>
        </p:txBody>
      </p:sp>
      <p:sp>
        <p:nvSpPr>
          <p:cNvPr id="3" name="Content Placeholder 2"/>
          <p:cNvSpPr>
            <a:spLocks noGrp="1"/>
          </p:cNvSpPr>
          <p:nvPr>
            <p:ph idx="1"/>
          </p:nvPr>
        </p:nvSpPr>
        <p:spPr>
          <a:xfrm>
            <a:off x="457200" y="1455738"/>
            <a:ext cx="7620000" cy="4800600"/>
          </a:xfrm>
        </p:spPr>
        <p:txBody>
          <a:bodyPr>
            <a:normAutofit/>
          </a:bodyPr>
          <a:lstStyle/>
          <a:p>
            <a:pPr algn="ctr"/>
            <a:r>
              <a:rPr lang="en-CA" dirty="0" smtClean="0"/>
              <a:t>Only use cell phones for emergencies</a:t>
            </a:r>
          </a:p>
          <a:p>
            <a:pPr algn="ctr"/>
            <a:r>
              <a:rPr lang="en-CA" dirty="0" smtClean="0"/>
              <a:t>Active </a:t>
            </a:r>
            <a:r>
              <a:rPr lang="en-CA" dirty="0"/>
              <a:t>Listening </a:t>
            </a:r>
          </a:p>
          <a:p>
            <a:pPr algn="ctr"/>
            <a:r>
              <a:rPr lang="en-CA" dirty="0" smtClean="0"/>
              <a:t>Mutual </a:t>
            </a:r>
            <a:r>
              <a:rPr lang="en-CA" dirty="0"/>
              <a:t>Respect </a:t>
            </a:r>
          </a:p>
          <a:p>
            <a:pPr algn="ctr"/>
            <a:r>
              <a:rPr lang="en-CA" dirty="0" smtClean="0"/>
              <a:t>Follow </a:t>
            </a:r>
            <a:r>
              <a:rPr lang="en-CA" dirty="0"/>
              <a:t>the agenda </a:t>
            </a:r>
          </a:p>
          <a:p>
            <a:pPr algn="ctr"/>
            <a:r>
              <a:rPr lang="en-CA" dirty="0" smtClean="0"/>
              <a:t>Avoid </a:t>
            </a:r>
            <a:r>
              <a:rPr lang="en-CA" dirty="0"/>
              <a:t>side bar </a:t>
            </a:r>
            <a:r>
              <a:rPr lang="en-CA" dirty="0" smtClean="0"/>
              <a:t>conversations</a:t>
            </a:r>
          </a:p>
          <a:p>
            <a:pPr marL="114300" indent="0" algn="ctr">
              <a:buNone/>
            </a:pPr>
            <a:endParaRPr lang="en-CA" dirty="0"/>
          </a:p>
          <a:p>
            <a:pPr marL="114300" indent="0" algn="ctr">
              <a:buNone/>
            </a:pPr>
            <a:r>
              <a:rPr lang="en-CA" dirty="0" smtClean="0"/>
              <a:t>We welcome all questions and value your input.  Thank you for joining us today.  </a:t>
            </a:r>
          </a:p>
          <a:p>
            <a:pPr marL="114300" indent="0" algn="ctr">
              <a:buNone/>
            </a:pPr>
            <a:r>
              <a:rPr lang="en-CA" dirty="0" smtClean="0"/>
              <a:t>Help yourself to any goodies.</a:t>
            </a:r>
          </a:p>
          <a:p>
            <a:pPr marL="114300" indent="0" algn="ctr">
              <a:buNone/>
            </a:pPr>
            <a:endParaRPr lang="en-CA" dirty="0" smtClean="0"/>
          </a:p>
          <a:p>
            <a:endParaRPr lang="en-CA" dirty="0"/>
          </a:p>
          <a:p>
            <a:pPr marL="114300" indent="0">
              <a:buNone/>
            </a:pPr>
            <a:endParaRPr lang="en-CA" dirty="0"/>
          </a:p>
        </p:txBody>
      </p:sp>
    </p:spTree>
    <p:extLst>
      <p:ext uri="{BB962C8B-B14F-4D97-AF65-F5344CB8AC3E}">
        <p14:creationId xmlns:p14="http://schemas.microsoft.com/office/powerpoint/2010/main" val="39510738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620000" cy="1143000"/>
          </a:xfrm>
        </p:spPr>
        <p:txBody>
          <a:bodyPr/>
          <a:lstStyle/>
          <a:p>
            <a:r>
              <a:rPr lang="en-CA" dirty="0"/>
              <a:t>Fee Subsidy Flow Chart</a:t>
            </a:r>
          </a:p>
        </p:txBody>
      </p:sp>
      <p:pic>
        <p:nvPicPr>
          <p:cNvPr id="4" name="Content Placeholder 3"/>
          <p:cNvPicPr>
            <a:picLocks noGrp="1" noChangeAspect="1"/>
          </p:cNvPicPr>
          <p:nvPr>
            <p:ph idx="1"/>
          </p:nvPr>
        </p:nvPicPr>
        <p:blipFill>
          <a:blip r:embed="rId3"/>
          <a:stretch>
            <a:fillRect/>
          </a:stretch>
        </p:blipFill>
        <p:spPr>
          <a:xfrm>
            <a:off x="152400" y="838200"/>
            <a:ext cx="8077200" cy="5958016"/>
          </a:xfrm>
          <a:prstGeom prst="rect">
            <a:avLst/>
          </a:prstGeom>
        </p:spPr>
      </p:pic>
    </p:spTree>
    <p:extLst>
      <p:ext uri="{BB962C8B-B14F-4D97-AF65-F5344CB8AC3E}">
        <p14:creationId xmlns:p14="http://schemas.microsoft.com/office/powerpoint/2010/main" val="16206437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066800"/>
          </a:xfrm>
        </p:spPr>
        <p:txBody>
          <a:bodyPr/>
          <a:lstStyle/>
          <a:p>
            <a:r>
              <a:rPr lang="en-CA" dirty="0">
                <a:latin typeface="+mn-lt"/>
              </a:rPr>
              <a:t>When is a </a:t>
            </a:r>
            <a:r>
              <a:rPr lang="en-CA" dirty="0" smtClean="0">
                <a:latin typeface="+mn-lt"/>
              </a:rPr>
              <a:t>Notice of Assessment </a:t>
            </a:r>
            <a:r>
              <a:rPr lang="en-CA" dirty="0">
                <a:latin typeface="+mn-lt"/>
              </a:rPr>
              <a:t>not required to complete a New Application?</a:t>
            </a:r>
            <a:r>
              <a:rPr lang="en-CA" dirty="0"/>
              <a:t/>
            </a:r>
            <a:br>
              <a:rPr lang="en-CA" dirty="0"/>
            </a:br>
            <a:endParaRPr lang="en-CA" dirty="0"/>
          </a:p>
        </p:txBody>
      </p:sp>
      <p:sp>
        <p:nvSpPr>
          <p:cNvPr id="4" name="Content Placeholder 3"/>
          <p:cNvSpPr>
            <a:spLocks noGrp="1"/>
          </p:cNvSpPr>
          <p:nvPr>
            <p:ph sz="half" idx="2"/>
          </p:nvPr>
        </p:nvSpPr>
        <p:spPr>
          <a:xfrm>
            <a:off x="469900" y="1612900"/>
            <a:ext cx="7467600" cy="4724400"/>
          </a:xfrm>
        </p:spPr>
        <p:txBody>
          <a:bodyPr>
            <a:normAutofit fontScale="77500" lnSpcReduction="20000"/>
          </a:bodyPr>
          <a:lstStyle/>
          <a:p>
            <a:r>
              <a:rPr lang="en-CA" sz="2600" dirty="0">
                <a:latin typeface="+mn-lt"/>
                <a:cs typeface="Arial" panose="020B0604020202020204" pitchFamily="34" charset="0"/>
              </a:rPr>
              <a:t>If the family is receiving OW or </a:t>
            </a:r>
            <a:r>
              <a:rPr lang="en-CA" sz="2600" dirty="0" smtClean="0">
                <a:latin typeface="+mn-lt"/>
                <a:cs typeface="Arial" panose="020B0604020202020204" pitchFamily="34" charset="0"/>
              </a:rPr>
              <a:t>ODSP</a:t>
            </a:r>
          </a:p>
          <a:p>
            <a:pPr lvl="1"/>
            <a:r>
              <a:rPr lang="en-CA" sz="2600" dirty="0">
                <a:latin typeface="+mn-lt"/>
                <a:cs typeface="Arial" panose="020B0604020202020204" pitchFamily="34" charset="0"/>
              </a:rPr>
              <a:t>W</a:t>
            </a:r>
            <a:r>
              <a:rPr lang="en-CA" sz="2600" dirty="0" smtClean="0">
                <a:latin typeface="+mn-lt"/>
                <a:cs typeface="Arial" panose="020B0604020202020204" pitchFamily="34" charset="0"/>
              </a:rPr>
              <a:t>e </a:t>
            </a:r>
            <a:r>
              <a:rPr lang="en-CA" sz="2600" dirty="0">
                <a:latin typeface="+mn-lt"/>
                <a:cs typeface="Arial" panose="020B0604020202020204" pitchFamily="34" charset="0"/>
              </a:rPr>
              <a:t>can continue with the income test without the NOA but once they are no longer on OW, they will need to provide their NOA if they still require child care</a:t>
            </a:r>
            <a:r>
              <a:rPr lang="en-CA" sz="2600" dirty="0" smtClean="0">
                <a:latin typeface="+mn-lt"/>
                <a:cs typeface="Arial" panose="020B0604020202020204" pitchFamily="34" charset="0"/>
              </a:rPr>
              <a:t>.</a:t>
            </a:r>
          </a:p>
          <a:p>
            <a:pPr marL="114300" indent="0">
              <a:buNone/>
            </a:pPr>
            <a:endParaRPr lang="en-CA" sz="2600" dirty="0">
              <a:latin typeface="+mn-lt"/>
              <a:cs typeface="Arial" panose="020B0604020202020204" pitchFamily="34" charset="0"/>
            </a:endParaRPr>
          </a:p>
          <a:p>
            <a:r>
              <a:rPr lang="en-CA" sz="2600" dirty="0">
                <a:latin typeface="+mn-lt"/>
                <a:cs typeface="Arial" panose="020B0604020202020204" pitchFamily="34" charset="0"/>
              </a:rPr>
              <a:t>If families are new to Canada and have not filed an income tax </a:t>
            </a:r>
            <a:r>
              <a:rPr lang="en-CA" sz="2600" dirty="0" smtClean="0">
                <a:latin typeface="+mn-lt"/>
                <a:cs typeface="Arial" panose="020B0604020202020204" pitchFamily="34" charset="0"/>
              </a:rPr>
              <a:t>return</a:t>
            </a:r>
          </a:p>
          <a:p>
            <a:pPr lvl="1"/>
            <a:r>
              <a:rPr lang="en-CA" sz="2600" dirty="0">
                <a:latin typeface="+mn-lt"/>
                <a:cs typeface="Arial" panose="020B0604020202020204" pitchFamily="34" charset="0"/>
              </a:rPr>
              <a:t>T</a:t>
            </a:r>
            <a:r>
              <a:rPr lang="en-CA" sz="2600" dirty="0" smtClean="0">
                <a:latin typeface="+mn-lt"/>
                <a:cs typeface="Arial" panose="020B0604020202020204" pitchFamily="34" charset="0"/>
              </a:rPr>
              <a:t>hey </a:t>
            </a:r>
            <a:r>
              <a:rPr lang="en-CA" sz="2600" dirty="0">
                <a:latin typeface="+mn-lt"/>
                <a:cs typeface="Arial" panose="020B0604020202020204" pitchFamily="34" charset="0"/>
              </a:rPr>
              <a:t>must bring in verification of their status/citizenship and would not need to provide a NOA until the next year.  </a:t>
            </a:r>
            <a:endParaRPr lang="en-CA" sz="2600" dirty="0" smtClean="0">
              <a:latin typeface="+mn-lt"/>
              <a:cs typeface="Arial" panose="020B0604020202020204" pitchFamily="34" charset="0"/>
            </a:endParaRPr>
          </a:p>
          <a:p>
            <a:pPr lvl="1"/>
            <a:endParaRPr lang="en-CA" sz="2600" dirty="0">
              <a:latin typeface="+mn-lt"/>
              <a:cs typeface="Arial" panose="020B0604020202020204" pitchFamily="34" charset="0"/>
            </a:endParaRPr>
          </a:p>
          <a:p>
            <a:r>
              <a:rPr lang="en-CA" sz="2600" dirty="0">
                <a:latin typeface="+mn-lt"/>
                <a:cs typeface="Arial" panose="020B0604020202020204" pitchFamily="34" charset="0"/>
              </a:rPr>
              <a:t>If it is a young family who has yet to file their first tax </a:t>
            </a:r>
            <a:r>
              <a:rPr lang="en-CA" sz="2600" dirty="0" smtClean="0">
                <a:latin typeface="+mn-lt"/>
                <a:cs typeface="Arial" panose="020B0604020202020204" pitchFamily="34" charset="0"/>
              </a:rPr>
              <a:t>return</a:t>
            </a:r>
          </a:p>
          <a:p>
            <a:pPr lvl="1"/>
            <a:r>
              <a:rPr lang="en-CA" sz="2600" dirty="0">
                <a:latin typeface="+mn-lt"/>
                <a:cs typeface="Arial" panose="020B0604020202020204" pitchFamily="34" charset="0"/>
              </a:rPr>
              <a:t>T</a:t>
            </a:r>
            <a:r>
              <a:rPr lang="en-CA" sz="2600" dirty="0" smtClean="0">
                <a:latin typeface="+mn-lt"/>
                <a:cs typeface="Arial" panose="020B0604020202020204" pitchFamily="34" charset="0"/>
              </a:rPr>
              <a:t>hey </a:t>
            </a:r>
            <a:r>
              <a:rPr lang="en-CA" sz="2600" dirty="0">
                <a:latin typeface="+mn-lt"/>
                <a:cs typeface="Arial" panose="020B0604020202020204" pitchFamily="34" charset="0"/>
              </a:rPr>
              <a:t>would be </a:t>
            </a:r>
            <a:r>
              <a:rPr lang="en-CA" sz="2600" dirty="0" smtClean="0">
                <a:latin typeface="+mn-lt"/>
                <a:cs typeface="Arial" panose="020B0604020202020204" pitchFamily="34" charset="0"/>
              </a:rPr>
              <a:t>given </a:t>
            </a:r>
            <a:r>
              <a:rPr lang="en-CA" sz="2600" dirty="0">
                <a:latin typeface="+mn-lt"/>
                <a:cs typeface="Arial" panose="020B0604020202020204" pitchFamily="34" charset="0"/>
              </a:rPr>
              <a:t>a four (4) month grace period to allow them time to file and get their NOA</a:t>
            </a:r>
            <a:r>
              <a:rPr lang="en-CA" sz="2600" dirty="0" smtClean="0">
                <a:latin typeface="+mn-lt"/>
                <a:cs typeface="Arial" panose="020B0604020202020204" pitchFamily="34" charset="0"/>
              </a:rPr>
              <a:t>.</a:t>
            </a:r>
          </a:p>
          <a:p>
            <a:pPr marL="411480" lvl="1" indent="0">
              <a:buNone/>
            </a:pPr>
            <a:endParaRPr lang="en-CA" sz="2600" dirty="0">
              <a:latin typeface="+mn-lt"/>
              <a:cs typeface="Arial" panose="020B0604020202020204" pitchFamily="34" charset="0"/>
            </a:endParaRPr>
          </a:p>
          <a:p>
            <a:r>
              <a:rPr lang="en-CA" sz="2600" dirty="0">
                <a:latin typeface="+mn-lt"/>
                <a:cs typeface="Arial" panose="020B0604020202020204" pitchFamily="34" charset="0"/>
              </a:rPr>
              <a:t>Any other families would need to file their taxes and provide their NOA prior to being approved for subsidy.</a:t>
            </a:r>
          </a:p>
          <a:p>
            <a:endParaRPr lang="en-CA" b="1" dirty="0"/>
          </a:p>
        </p:txBody>
      </p:sp>
    </p:spTree>
    <p:extLst>
      <p:ext uri="{BB962C8B-B14F-4D97-AF65-F5344CB8AC3E}">
        <p14:creationId xmlns:p14="http://schemas.microsoft.com/office/powerpoint/2010/main" val="560071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n-lt"/>
              </a:rPr>
              <a:t>Determining Financial Eligibility</a:t>
            </a:r>
            <a:endParaRPr lang="en-CA"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940865"/>
              </p:ext>
            </p:extLst>
          </p:nvPr>
        </p:nvGraphicFramePr>
        <p:xfrm>
          <a:off x="1143000" y="1124566"/>
          <a:ext cx="6400801" cy="4563883"/>
        </p:xfrm>
        <a:graphic>
          <a:graphicData uri="http://schemas.openxmlformats.org/drawingml/2006/table">
            <a:tbl>
              <a:tblPr>
                <a:tableStyleId>{5C22544A-7EE6-4342-B048-85BDC9FD1C3A}</a:tableStyleId>
              </a:tblPr>
              <a:tblGrid>
                <a:gridCol w="1443584"/>
                <a:gridCol w="817124"/>
                <a:gridCol w="844361"/>
                <a:gridCol w="1019892"/>
                <a:gridCol w="641592"/>
                <a:gridCol w="817124"/>
                <a:gridCol w="817124"/>
              </a:tblGrid>
              <a:tr h="551953">
                <a:tc gridSpan="7">
                  <a:txBody>
                    <a:bodyPr/>
                    <a:lstStyle/>
                    <a:p>
                      <a:pPr algn="ctr" fontAlgn="ctr"/>
                      <a:r>
                        <a:rPr lang="en-CA" sz="1200" u="none" strike="noStrike" dirty="0">
                          <a:effectLst/>
                        </a:rPr>
                        <a:t>Estimated Daily Rates Based on Notice of Assessments </a:t>
                      </a:r>
                      <a:br>
                        <a:rPr lang="en-CA" sz="1200" u="none" strike="noStrike" dirty="0">
                          <a:effectLst/>
                        </a:rPr>
                      </a:br>
                      <a:r>
                        <a:rPr lang="en-CA" sz="1200" u="none" strike="noStrike" dirty="0">
                          <a:effectLst/>
                        </a:rPr>
                        <a:t>and Days/week of Care Based on Activity</a:t>
                      </a:r>
                      <a:endParaRPr lang="en-CA" sz="12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696314">
                <a:tc>
                  <a:txBody>
                    <a:bodyPr/>
                    <a:lstStyle/>
                    <a:p>
                      <a:pPr algn="ctr" fontAlgn="b"/>
                      <a:r>
                        <a:rPr lang="en-CA" sz="1200" u="none" strike="noStrike" dirty="0">
                          <a:effectLst/>
                        </a:rPr>
                        <a:t>Line 236 of NOA </a:t>
                      </a:r>
                      <a:br>
                        <a:rPr lang="en-CA" sz="1200" u="none" strike="noStrike" dirty="0">
                          <a:effectLst/>
                        </a:rPr>
                      </a:br>
                      <a:r>
                        <a:rPr lang="en-CA" sz="1200" u="none" strike="noStrike" dirty="0">
                          <a:effectLst/>
                        </a:rPr>
                        <a:t>less UCCB RC62</a:t>
                      </a:r>
                      <a:br>
                        <a:rPr lang="en-CA" sz="1200" u="none" strike="noStrike" dirty="0">
                          <a:effectLst/>
                        </a:rPr>
                      </a:br>
                      <a:endParaRPr lang="en-CA" sz="1200" b="1" i="0" u="none" strike="noStrike" dirty="0">
                        <a:solidFill>
                          <a:srgbClr val="963634"/>
                        </a:solidFill>
                        <a:effectLst/>
                        <a:latin typeface="Arial" panose="020B0604020202020204" pitchFamily="34" charset="0"/>
                      </a:endParaRPr>
                    </a:p>
                  </a:txBody>
                  <a:tcPr marL="9525" marR="9525" marT="9525" marB="0" anchor="b"/>
                </a:tc>
                <a:tc>
                  <a:txBody>
                    <a:bodyPr/>
                    <a:lstStyle/>
                    <a:p>
                      <a:pPr algn="ctr" fontAlgn="t"/>
                      <a:r>
                        <a:rPr lang="en-CA" sz="1200" u="none" strike="noStrike" dirty="0">
                          <a:effectLst/>
                        </a:rPr>
                        <a:t>Monthly </a:t>
                      </a:r>
                      <a:br>
                        <a:rPr lang="en-CA" sz="1200" u="none" strike="noStrike" dirty="0">
                          <a:effectLst/>
                        </a:rPr>
                      </a:br>
                      <a:r>
                        <a:rPr lang="en-CA" sz="1200" u="none" strike="noStrike" dirty="0">
                          <a:effectLst/>
                        </a:rPr>
                        <a:t>Cost</a:t>
                      </a:r>
                      <a:endParaRPr lang="en-CA" sz="1200" b="1" i="0" u="none" strike="noStrike" dirty="0">
                        <a:solidFill>
                          <a:srgbClr val="963634"/>
                        </a:solidFill>
                        <a:effectLst/>
                        <a:latin typeface="Arial" panose="020B0604020202020204" pitchFamily="34" charset="0"/>
                      </a:endParaRPr>
                    </a:p>
                  </a:txBody>
                  <a:tcPr marL="9525" marR="9525" marT="9525" marB="0"/>
                </a:tc>
                <a:tc>
                  <a:txBody>
                    <a:bodyPr/>
                    <a:lstStyle/>
                    <a:p>
                      <a:pPr algn="ctr" fontAlgn="b"/>
                      <a:r>
                        <a:rPr lang="en-CA" sz="1200" u="none" strike="noStrike" dirty="0">
                          <a:effectLst/>
                        </a:rPr>
                        <a:t>Daily Fee </a:t>
                      </a:r>
                      <a:r>
                        <a:rPr lang="en-CA" sz="1200" u="none" strike="noStrike" dirty="0" smtClean="0">
                          <a:effectLst/>
                        </a:rPr>
                        <a:t>for</a:t>
                      </a:r>
                    </a:p>
                    <a:p>
                      <a:pPr algn="ctr" fontAlgn="b"/>
                      <a:r>
                        <a:rPr lang="en-CA" sz="1200" u="none" strike="noStrike" dirty="0" smtClean="0">
                          <a:effectLst/>
                        </a:rPr>
                        <a:t> 5 days/week </a:t>
                      </a:r>
                      <a:br>
                        <a:rPr lang="en-CA" sz="1200" u="none" strike="noStrike" dirty="0" smtClean="0">
                          <a:effectLst/>
                        </a:rPr>
                      </a:br>
                      <a:endParaRPr lang="en-CA" sz="1200" b="1" i="0" u="none" strike="noStrike" dirty="0">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dirty="0">
                          <a:effectLst/>
                        </a:rPr>
                        <a:t>Daily Fee </a:t>
                      </a:r>
                      <a:r>
                        <a:rPr lang="en-CA" sz="1200" u="none" strike="noStrike" dirty="0" smtClean="0">
                          <a:effectLst/>
                        </a:rPr>
                        <a:t/>
                      </a:r>
                      <a:br>
                        <a:rPr lang="en-CA" sz="1200" u="none" strike="noStrike" dirty="0" smtClean="0">
                          <a:effectLst/>
                        </a:rPr>
                      </a:br>
                      <a:r>
                        <a:rPr lang="en-CA" sz="1200" u="none" strike="noStrike" dirty="0" smtClean="0">
                          <a:effectLst/>
                        </a:rPr>
                        <a:t>for </a:t>
                      </a:r>
                      <a:r>
                        <a:rPr lang="en-CA" sz="1200" u="none" strike="noStrike" dirty="0">
                          <a:effectLst/>
                        </a:rPr>
                        <a:t>4 </a:t>
                      </a:r>
                      <a:br>
                        <a:rPr lang="en-CA" sz="1200" u="none" strike="noStrike" dirty="0">
                          <a:effectLst/>
                        </a:rPr>
                      </a:br>
                      <a:r>
                        <a:rPr lang="en-CA" sz="1200" u="none" strike="noStrike" dirty="0">
                          <a:effectLst/>
                        </a:rPr>
                        <a:t>days/week</a:t>
                      </a:r>
                      <a:endParaRPr lang="en-CA" sz="1200" b="1" i="0" u="none" strike="noStrike" dirty="0">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dirty="0">
                          <a:effectLst/>
                        </a:rPr>
                        <a:t>Daily Fee </a:t>
                      </a:r>
                      <a:br>
                        <a:rPr lang="en-CA" sz="1200" u="none" strike="noStrike" dirty="0">
                          <a:effectLst/>
                        </a:rPr>
                      </a:br>
                      <a:r>
                        <a:rPr lang="en-CA" sz="1200" u="none" strike="noStrike" dirty="0">
                          <a:effectLst/>
                        </a:rPr>
                        <a:t>for 3 </a:t>
                      </a:r>
                      <a:br>
                        <a:rPr lang="en-CA" sz="1200" u="none" strike="noStrike" dirty="0">
                          <a:effectLst/>
                        </a:rPr>
                      </a:br>
                      <a:r>
                        <a:rPr lang="en-CA" sz="1200" u="none" strike="noStrike" dirty="0">
                          <a:effectLst/>
                        </a:rPr>
                        <a:t>days/week</a:t>
                      </a:r>
                      <a:endParaRPr lang="en-CA" sz="1200" b="1" i="0" u="none" strike="noStrike" dirty="0">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Daily Fee </a:t>
                      </a:r>
                      <a:br>
                        <a:rPr lang="en-CA" sz="1200" u="none" strike="noStrike">
                          <a:effectLst/>
                        </a:rPr>
                      </a:br>
                      <a:r>
                        <a:rPr lang="en-CA" sz="1200" u="none" strike="noStrike">
                          <a:effectLst/>
                        </a:rPr>
                        <a:t>for 2 </a:t>
                      </a:r>
                      <a:br>
                        <a:rPr lang="en-CA" sz="1200" u="none" strike="noStrike">
                          <a:effectLst/>
                        </a:rPr>
                      </a:br>
                      <a:r>
                        <a:rPr lang="en-CA" sz="1200" u="none" strike="noStrike">
                          <a:effectLst/>
                        </a:rPr>
                        <a:t>days/week</a:t>
                      </a:r>
                      <a:endParaRPr lang="en-CA" sz="1200" b="1"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Daily Fee </a:t>
                      </a:r>
                      <a:br>
                        <a:rPr lang="en-CA" sz="1200" u="none" strike="noStrike">
                          <a:effectLst/>
                        </a:rPr>
                      </a:br>
                      <a:r>
                        <a:rPr lang="en-CA" sz="1200" u="none" strike="noStrike">
                          <a:effectLst/>
                        </a:rPr>
                        <a:t>for 1 </a:t>
                      </a:r>
                      <a:br>
                        <a:rPr lang="en-CA" sz="1200" u="none" strike="noStrike">
                          <a:effectLst/>
                        </a:rPr>
                      </a:br>
                      <a:r>
                        <a:rPr lang="en-CA" sz="1200" u="none" strike="noStrike">
                          <a:effectLst/>
                        </a:rPr>
                        <a:t>day/week</a:t>
                      </a:r>
                      <a:endParaRPr lang="en-CA" sz="1200" b="1" i="0" u="none" strike="noStrike">
                        <a:solidFill>
                          <a:srgbClr val="963634"/>
                        </a:solidFill>
                        <a:effectLst/>
                        <a:latin typeface="Arial" panose="020B0604020202020204" pitchFamily="34" charset="0"/>
                      </a:endParaRPr>
                    </a:p>
                  </a:txBody>
                  <a:tcPr marL="9525" marR="9525" marT="9525" marB="0" anchor="b"/>
                </a:tc>
              </a:tr>
              <a:tr h="180791">
                <a:tc>
                  <a:txBody>
                    <a:bodyPr/>
                    <a:lstStyle/>
                    <a:p>
                      <a:pPr algn="ctr" fontAlgn="b"/>
                      <a:r>
                        <a:rPr lang="en-CA" sz="1200" u="none" strike="noStrike">
                          <a:effectLst/>
                        </a:rPr>
                        <a:t>$20,000.00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$0.00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dirty="0">
                          <a:effectLst/>
                        </a:rPr>
                        <a:t>$0.00</a:t>
                      </a:r>
                      <a:endParaRPr lang="en-CA" sz="1200" b="0" i="0" u="none" strike="noStrike" dirty="0">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$0.00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$0.00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$0.00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$0.00</a:t>
                      </a:r>
                      <a:endParaRPr lang="en-CA" sz="1200" b="0" i="0" u="none" strike="noStrike">
                        <a:solidFill>
                          <a:srgbClr val="963634"/>
                        </a:solidFill>
                        <a:effectLst/>
                        <a:latin typeface="Arial" panose="020B0604020202020204" pitchFamily="34" charset="0"/>
                      </a:endParaRPr>
                    </a:p>
                  </a:txBody>
                  <a:tcPr marL="9525" marR="9525" marT="9525" marB="0" anchor="b"/>
                </a:tc>
              </a:tr>
              <a:tr h="180791">
                <a:tc>
                  <a:txBody>
                    <a:bodyPr/>
                    <a:lstStyle/>
                    <a:p>
                      <a:pPr algn="ctr" fontAlgn="b"/>
                      <a:r>
                        <a:rPr lang="en-CA" sz="1200" u="none" strike="noStrike">
                          <a:effectLst/>
                        </a:rPr>
                        <a:t>$25,000.00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dirty="0">
                          <a:effectLst/>
                        </a:rPr>
                        <a:t>$41.67</a:t>
                      </a:r>
                      <a:endParaRPr lang="en-CA" sz="1200" b="0" i="0" u="none" strike="noStrike" dirty="0">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$1.92</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$2.39</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$3.19</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$4.79</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$9.58</a:t>
                      </a:r>
                      <a:endParaRPr lang="en-CA" sz="1200" b="0" i="0" u="none" strike="noStrike">
                        <a:solidFill>
                          <a:srgbClr val="963634"/>
                        </a:solidFill>
                        <a:effectLst/>
                        <a:latin typeface="Arial" panose="020B0604020202020204" pitchFamily="34" charset="0"/>
                      </a:endParaRPr>
                    </a:p>
                  </a:txBody>
                  <a:tcPr marL="9525" marR="9525" marT="9525" marB="0" anchor="b"/>
                </a:tc>
              </a:tr>
              <a:tr h="180791">
                <a:tc>
                  <a:txBody>
                    <a:bodyPr/>
                    <a:lstStyle/>
                    <a:p>
                      <a:pPr algn="ctr" fontAlgn="b"/>
                      <a:r>
                        <a:rPr lang="en-CA" sz="1200" u="none" strike="noStrike">
                          <a:effectLst/>
                        </a:rPr>
                        <a:t>$30,000.00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$83.33</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$3.83</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$4.79</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dirty="0">
                          <a:effectLst/>
                        </a:rPr>
                        <a:t>$6.39</a:t>
                      </a:r>
                      <a:endParaRPr lang="en-CA" sz="1200" b="0" i="0" u="none" strike="noStrike" dirty="0">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$9.58</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$19.16</a:t>
                      </a:r>
                      <a:endParaRPr lang="en-CA" sz="1200" b="0" i="0" u="none" strike="noStrike">
                        <a:solidFill>
                          <a:srgbClr val="963634"/>
                        </a:solidFill>
                        <a:effectLst/>
                        <a:latin typeface="Arial" panose="020B0604020202020204" pitchFamily="34" charset="0"/>
                      </a:endParaRPr>
                    </a:p>
                  </a:txBody>
                  <a:tcPr marL="9525" marR="9525" marT="9525" marB="0" anchor="b"/>
                </a:tc>
              </a:tr>
              <a:tr h="180791">
                <a:tc>
                  <a:txBody>
                    <a:bodyPr/>
                    <a:lstStyle/>
                    <a:p>
                      <a:pPr algn="ctr" fontAlgn="b"/>
                      <a:r>
                        <a:rPr lang="en-CA" sz="1200" u="none" strike="noStrike">
                          <a:effectLst/>
                        </a:rPr>
                        <a:t>$35,000.00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$125.00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$5.75</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$7.18</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$9.58</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$14.37</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$28.74</a:t>
                      </a:r>
                      <a:endParaRPr lang="en-CA" sz="1200" b="0" i="0" u="none" strike="noStrike">
                        <a:solidFill>
                          <a:srgbClr val="963634"/>
                        </a:solidFill>
                        <a:effectLst/>
                        <a:latin typeface="Arial" panose="020B0604020202020204" pitchFamily="34" charset="0"/>
                      </a:endParaRPr>
                    </a:p>
                  </a:txBody>
                  <a:tcPr marL="9525" marR="9525" marT="9525" marB="0" anchor="b"/>
                </a:tc>
              </a:tr>
              <a:tr h="180791">
                <a:tc>
                  <a:txBody>
                    <a:bodyPr/>
                    <a:lstStyle/>
                    <a:p>
                      <a:pPr algn="ctr" fontAlgn="b"/>
                      <a:r>
                        <a:rPr lang="en-CA" sz="1200" u="none" strike="noStrike">
                          <a:effectLst/>
                        </a:rPr>
                        <a:t>$40,000.00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$166.67</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$7.66</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$9.58</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dirty="0">
                          <a:effectLst/>
                        </a:rPr>
                        <a:t>$12.77</a:t>
                      </a:r>
                      <a:endParaRPr lang="en-CA" sz="1200" b="0" i="0" u="none" strike="noStrike" dirty="0">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$19.16</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$38.31</a:t>
                      </a:r>
                      <a:endParaRPr lang="en-CA" sz="1200" b="0" i="0" u="none" strike="noStrike">
                        <a:solidFill>
                          <a:srgbClr val="963634"/>
                        </a:solidFill>
                        <a:effectLst/>
                        <a:latin typeface="Arial" panose="020B0604020202020204" pitchFamily="34" charset="0"/>
                      </a:endParaRPr>
                    </a:p>
                  </a:txBody>
                  <a:tcPr marL="9525" marR="9525" marT="9525" marB="0" anchor="b"/>
                </a:tc>
              </a:tr>
              <a:tr h="180791">
                <a:tc>
                  <a:txBody>
                    <a:bodyPr/>
                    <a:lstStyle/>
                    <a:p>
                      <a:pPr algn="ctr" fontAlgn="b"/>
                      <a:r>
                        <a:rPr lang="en-CA" sz="1200" u="none" strike="noStrike">
                          <a:effectLst/>
                        </a:rPr>
                        <a:t>$45,000.00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$292.00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$13.41</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$16.76</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$22.35</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$33.52</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$67.05</a:t>
                      </a:r>
                      <a:endParaRPr lang="en-CA" sz="1200" b="0" i="0" u="none" strike="noStrike">
                        <a:solidFill>
                          <a:srgbClr val="963634"/>
                        </a:solidFill>
                        <a:effectLst/>
                        <a:latin typeface="Arial" panose="020B0604020202020204" pitchFamily="34" charset="0"/>
                      </a:endParaRPr>
                    </a:p>
                  </a:txBody>
                  <a:tcPr marL="9525" marR="9525" marT="9525" marB="0" anchor="b"/>
                </a:tc>
              </a:tr>
              <a:tr h="180791">
                <a:tc>
                  <a:txBody>
                    <a:bodyPr/>
                    <a:lstStyle/>
                    <a:p>
                      <a:pPr algn="ctr" fontAlgn="b"/>
                      <a:r>
                        <a:rPr lang="en-CA" sz="1200" u="none" strike="noStrike">
                          <a:effectLst/>
                        </a:rPr>
                        <a:t>$50,000.00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$417.00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$19.16</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$23.95</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$31.93</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$47.89</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$95.79</a:t>
                      </a:r>
                      <a:endParaRPr lang="en-CA" sz="1200" b="0" i="0" u="none" strike="noStrike">
                        <a:solidFill>
                          <a:srgbClr val="963634"/>
                        </a:solidFill>
                        <a:effectLst/>
                        <a:latin typeface="Arial" panose="020B0604020202020204" pitchFamily="34" charset="0"/>
                      </a:endParaRPr>
                    </a:p>
                  </a:txBody>
                  <a:tcPr marL="9525" marR="9525" marT="9525" marB="0" anchor="b"/>
                </a:tc>
              </a:tr>
              <a:tr h="180791">
                <a:tc>
                  <a:txBody>
                    <a:bodyPr/>
                    <a:lstStyle/>
                    <a:p>
                      <a:pPr algn="ctr" fontAlgn="b"/>
                      <a:r>
                        <a:rPr lang="en-CA" sz="1200" u="none" strike="noStrike">
                          <a:effectLst/>
                        </a:rPr>
                        <a:t>$55,000.00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$542.00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$24.90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$31.13</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$41.51</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$62.26</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$124.52</a:t>
                      </a:r>
                      <a:endParaRPr lang="en-CA" sz="1200" b="0" i="0" u="none" strike="noStrike">
                        <a:solidFill>
                          <a:srgbClr val="963634"/>
                        </a:solidFill>
                        <a:effectLst/>
                        <a:latin typeface="Arial" panose="020B0604020202020204" pitchFamily="34" charset="0"/>
                      </a:endParaRPr>
                    </a:p>
                  </a:txBody>
                  <a:tcPr marL="9525" marR="9525" marT="9525" marB="0" anchor="b"/>
                </a:tc>
              </a:tr>
              <a:tr h="180791">
                <a:tc>
                  <a:txBody>
                    <a:bodyPr/>
                    <a:lstStyle/>
                    <a:p>
                      <a:pPr algn="ctr" fontAlgn="b"/>
                      <a:r>
                        <a:rPr lang="en-CA" sz="1200" u="none" strike="noStrike">
                          <a:effectLst/>
                        </a:rPr>
                        <a:t>$60,000.00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$667.00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$30.65</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$38.31</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$51.09</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$76.63</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$153.26</a:t>
                      </a:r>
                      <a:endParaRPr lang="en-CA" sz="1200" b="0" i="0" u="none" strike="noStrike">
                        <a:solidFill>
                          <a:srgbClr val="963634"/>
                        </a:solidFill>
                        <a:effectLst/>
                        <a:latin typeface="Arial" panose="020B0604020202020204" pitchFamily="34" charset="0"/>
                      </a:endParaRPr>
                    </a:p>
                  </a:txBody>
                  <a:tcPr marL="9525" marR="9525" marT="9525" marB="0" anchor="b"/>
                </a:tc>
              </a:tr>
              <a:tr h="180791">
                <a:tc>
                  <a:txBody>
                    <a:bodyPr/>
                    <a:lstStyle/>
                    <a:p>
                      <a:pPr algn="ctr" fontAlgn="b"/>
                      <a:r>
                        <a:rPr lang="en-CA" sz="1200" u="none" strike="noStrike">
                          <a:effectLst/>
                        </a:rPr>
                        <a:t>$65,000.00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$792.00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$36.40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$45.50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$60.66</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$91.00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$181.99</a:t>
                      </a:r>
                      <a:endParaRPr lang="en-CA" sz="1200" b="0" i="0" u="none" strike="noStrike">
                        <a:solidFill>
                          <a:srgbClr val="963634"/>
                        </a:solidFill>
                        <a:effectLst/>
                        <a:latin typeface="Arial" panose="020B0604020202020204" pitchFamily="34" charset="0"/>
                      </a:endParaRPr>
                    </a:p>
                  </a:txBody>
                  <a:tcPr marL="9525" marR="9525" marT="9525" marB="0" anchor="b"/>
                </a:tc>
              </a:tr>
              <a:tr h="180791">
                <a:tc>
                  <a:txBody>
                    <a:bodyPr/>
                    <a:lstStyle/>
                    <a:p>
                      <a:pPr algn="ctr" fontAlgn="b"/>
                      <a:r>
                        <a:rPr lang="en-CA" sz="1200" u="none" strike="noStrike">
                          <a:effectLst/>
                        </a:rPr>
                        <a:t>$70,000.00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$917.00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$42.15</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$52.68</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$70.24</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$105.36</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$210.73</a:t>
                      </a:r>
                      <a:endParaRPr lang="en-CA" sz="1200" b="0" i="0" u="none" strike="noStrike">
                        <a:solidFill>
                          <a:srgbClr val="963634"/>
                        </a:solidFill>
                        <a:effectLst/>
                        <a:latin typeface="Arial" panose="020B0604020202020204" pitchFamily="34" charset="0"/>
                      </a:endParaRPr>
                    </a:p>
                  </a:txBody>
                  <a:tcPr marL="9525" marR="9525" marT="9525" marB="0" anchor="b"/>
                </a:tc>
              </a:tr>
              <a:tr h="180791">
                <a:tc>
                  <a:txBody>
                    <a:bodyPr/>
                    <a:lstStyle/>
                    <a:p>
                      <a:pPr algn="ctr" fontAlgn="b"/>
                      <a:r>
                        <a:rPr lang="en-CA" sz="1200" u="none" strike="noStrike">
                          <a:effectLst/>
                        </a:rPr>
                        <a:t>$75,000.00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$1,042.00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$47.89</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$59.87</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$79.82</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$119.73</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$239.46</a:t>
                      </a:r>
                      <a:endParaRPr lang="en-CA" sz="1200" b="0" i="0" u="none" strike="noStrike">
                        <a:solidFill>
                          <a:srgbClr val="963634"/>
                        </a:solidFill>
                        <a:effectLst/>
                        <a:latin typeface="Arial" panose="020B0604020202020204" pitchFamily="34" charset="0"/>
                      </a:endParaRPr>
                    </a:p>
                  </a:txBody>
                  <a:tcPr marL="9525" marR="9525" marT="9525" marB="0" anchor="b"/>
                </a:tc>
              </a:tr>
              <a:tr h="180791">
                <a:tc>
                  <a:txBody>
                    <a:bodyPr/>
                    <a:lstStyle/>
                    <a:p>
                      <a:pPr algn="ctr" fontAlgn="b"/>
                      <a:r>
                        <a:rPr lang="en-CA" sz="1200" u="none" strike="noStrike">
                          <a:effectLst/>
                        </a:rPr>
                        <a:t>$80,000.00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$1,167.00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$53.64</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$67.05</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$89.40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$134.10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$268.20</a:t>
                      </a:r>
                      <a:endParaRPr lang="en-CA" sz="1200" b="0" i="0" u="none" strike="noStrike">
                        <a:solidFill>
                          <a:srgbClr val="963634"/>
                        </a:solidFill>
                        <a:effectLst/>
                        <a:latin typeface="Arial" panose="020B0604020202020204" pitchFamily="34" charset="0"/>
                      </a:endParaRPr>
                    </a:p>
                  </a:txBody>
                  <a:tcPr marL="9525" marR="9525" marT="9525" marB="0" anchor="b"/>
                </a:tc>
              </a:tr>
              <a:tr h="180791">
                <a:tc>
                  <a:txBody>
                    <a:bodyPr/>
                    <a:lstStyle/>
                    <a:p>
                      <a:pPr algn="ctr" fontAlgn="b"/>
                      <a:r>
                        <a:rPr lang="en-CA" sz="1200" u="none" strike="noStrike">
                          <a:effectLst/>
                        </a:rPr>
                        <a:t>$85,000.00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$1,292.00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$59.39</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$74.23</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$98.98</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$148.47</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$296.93</a:t>
                      </a:r>
                      <a:endParaRPr lang="en-CA" sz="1200" b="0" i="0" u="none" strike="noStrike">
                        <a:solidFill>
                          <a:srgbClr val="963634"/>
                        </a:solidFill>
                        <a:effectLst/>
                        <a:latin typeface="Arial" panose="020B0604020202020204" pitchFamily="34" charset="0"/>
                      </a:endParaRPr>
                    </a:p>
                  </a:txBody>
                  <a:tcPr marL="9525" marR="9525" marT="9525" marB="0" anchor="b"/>
                </a:tc>
              </a:tr>
              <a:tr h="180791">
                <a:tc>
                  <a:txBody>
                    <a:bodyPr/>
                    <a:lstStyle/>
                    <a:p>
                      <a:pPr algn="ctr" fontAlgn="b"/>
                      <a:r>
                        <a:rPr lang="en-CA" sz="1200" u="none" strike="noStrike">
                          <a:effectLst/>
                        </a:rPr>
                        <a:t>$90,000.00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$1,417.00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$65.13</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$81.42</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$108.56</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$162.84</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$325.67</a:t>
                      </a:r>
                      <a:endParaRPr lang="en-CA" sz="1200" b="0" i="0" u="none" strike="noStrike">
                        <a:solidFill>
                          <a:srgbClr val="963634"/>
                        </a:solidFill>
                        <a:effectLst/>
                        <a:latin typeface="Arial" panose="020B0604020202020204" pitchFamily="34" charset="0"/>
                      </a:endParaRPr>
                    </a:p>
                  </a:txBody>
                  <a:tcPr marL="9525" marR="9525" marT="9525" marB="0" anchor="b"/>
                </a:tc>
              </a:tr>
              <a:tr h="180791">
                <a:tc>
                  <a:txBody>
                    <a:bodyPr/>
                    <a:lstStyle/>
                    <a:p>
                      <a:pPr algn="ctr" fontAlgn="b"/>
                      <a:r>
                        <a:rPr lang="en-CA" sz="1200" u="none" strike="noStrike">
                          <a:effectLst/>
                        </a:rPr>
                        <a:t>$95,000.00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$1,542.00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$70.88</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dirty="0">
                          <a:effectLst/>
                        </a:rPr>
                        <a:t>$88.60</a:t>
                      </a:r>
                      <a:endParaRPr lang="en-CA" sz="1200" b="0" i="0" u="none" strike="noStrike" dirty="0">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$118.14</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$177.20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$354.41</a:t>
                      </a:r>
                      <a:endParaRPr lang="en-CA" sz="1200" b="0" i="0" u="none" strike="noStrike">
                        <a:solidFill>
                          <a:srgbClr val="963634"/>
                        </a:solidFill>
                        <a:effectLst/>
                        <a:latin typeface="Arial" panose="020B0604020202020204" pitchFamily="34" charset="0"/>
                      </a:endParaRPr>
                    </a:p>
                  </a:txBody>
                  <a:tcPr marL="9525" marR="9525" marT="9525" marB="0" anchor="b"/>
                </a:tc>
              </a:tr>
              <a:tr h="180791">
                <a:tc>
                  <a:txBody>
                    <a:bodyPr/>
                    <a:lstStyle/>
                    <a:p>
                      <a:pPr algn="ctr" fontAlgn="b"/>
                      <a:r>
                        <a:rPr lang="en-CA" sz="1200" u="none" strike="noStrike">
                          <a:effectLst/>
                        </a:rPr>
                        <a:t>$100,000.00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$1,667.00</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$76.63</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dirty="0">
                          <a:effectLst/>
                        </a:rPr>
                        <a:t>$95.79</a:t>
                      </a:r>
                      <a:endParaRPr lang="en-CA" sz="1200" b="0" i="0" u="none" strike="noStrike" dirty="0">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$127.71</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a:effectLst/>
                        </a:rPr>
                        <a:t>$191.57</a:t>
                      </a:r>
                      <a:endParaRPr lang="en-CA" sz="1200" b="0" i="0" u="none" strike="noStrike">
                        <a:solidFill>
                          <a:srgbClr val="963634"/>
                        </a:solidFill>
                        <a:effectLst/>
                        <a:latin typeface="Arial" panose="020B0604020202020204" pitchFamily="34" charset="0"/>
                      </a:endParaRPr>
                    </a:p>
                  </a:txBody>
                  <a:tcPr marL="9525" marR="9525" marT="9525" marB="0" anchor="b"/>
                </a:tc>
                <a:tc>
                  <a:txBody>
                    <a:bodyPr/>
                    <a:lstStyle/>
                    <a:p>
                      <a:pPr algn="ctr" fontAlgn="b"/>
                      <a:r>
                        <a:rPr lang="en-CA" sz="1200" u="none" strike="noStrike" dirty="0">
                          <a:effectLst/>
                        </a:rPr>
                        <a:t>$383.14</a:t>
                      </a:r>
                      <a:endParaRPr lang="en-CA" sz="1200" b="0" i="0" u="none" strike="noStrike" dirty="0">
                        <a:solidFill>
                          <a:srgbClr val="963634"/>
                        </a:solidFill>
                        <a:effectLst/>
                        <a:latin typeface="Arial" panose="020B0604020202020204" pitchFamily="34" charset="0"/>
                      </a:endParaRPr>
                    </a:p>
                  </a:txBody>
                  <a:tcPr marL="9525" marR="9525" marT="9525" marB="0" anchor="b"/>
                </a:tc>
              </a:tr>
            </a:tbl>
          </a:graphicData>
        </a:graphic>
      </p:graphicFrame>
      <p:sp>
        <p:nvSpPr>
          <p:cNvPr id="5" name="TextBox 4"/>
          <p:cNvSpPr txBox="1"/>
          <p:nvPr/>
        </p:nvSpPr>
        <p:spPr>
          <a:xfrm>
            <a:off x="228600" y="5688449"/>
            <a:ext cx="8001000" cy="1169551"/>
          </a:xfrm>
          <a:prstGeom prst="rect">
            <a:avLst/>
          </a:prstGeom>
          <a:noFill/>
        </p:spPr>
        <p:txBody>
          <a:bodyPr wrap="square" rtlCol="0">
            <a:spAutoFit/>
          </a:bodyPr>
          <a:lstStyle/>
          <a:p>
            <a:pPr algn="ctr"/>
            <a:r>
              <a:rPr lang="en-CA" sz="1400" b="1" dirty="0"/>
              <a:t>Full Subsidy</a:t>
            </a:r>
            <a:r>
              <a:rPr lang="en-CA" sz="1400" dirty="0"/>
              <a:t>:</a:t>
            </a:r>
          </a:p>
          <a:p>
            <a:pPr algn="ctr"/>
            <a:r>
              <a:rPr lang="en-CA" sz="1400" dirty="0"/>
              <a:t>-Under $20,000 income</a:t>
            </a:r>
          </a:p>
          <a:p>
            <a:pPr algn="ctr"/>
            <a:r>
              <a:rPr lang="en-CA" sz="1400" dirty="0"/>
              <a:t>-OW/ODSP</a:t>
            </a:r>
          </a:p>
          <a:p>
            <a:pPr algn="ctr"/>
            <a:r>
              <a:rPr lang="en-CA" sz="1400" dirty="0"/>
              <a:t>-Non-Resident of Canada in previous year with no Canadian Income</a:t>
            </a:r>
          </a:p>
          <a:p>
            <a:pPr algn="ctr"/>
            <a:r>
              <a:rPr lang="en-CA" sz="1400" dirty="0"/>
              <a:t>-Young parents who are students &amp; unemployed and never filed taxes (must provide in 4 months)</a:t>
            </a:r>
            <a:endParaRPr lang="en-CA" sz="1400" dirty="0" smtClean="0"/>
          </a:p>
        </p:txBody>
      </p:sp>
    </p:spTree>
    <p:extLst>
      <p:ext uri="{BB962C8B-B14F-4D97-AF65-F5344CB8AC3E}">
        <p14:creationId xmlns:p14="http://schemas.microsoft.com/office/powerpoint/2010/main" val="2888088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lstStyle/>
          <a:p>
            <a:r>
              <a:rPr lang="en-CA" dirty="0" smtClean="0">
                <a:solidFill>
                  <a:srgbClr val="7030A0"/>
                </a:solidFill>
                <a:latin typeface="+mn-lt"/>
              </a:rPr>
              <a:t>Activity:</a:t>
            </a:r>
            <a:br>
              <a:rPr lang="en-CA" dirty="0" smtClean="0">
                <a:solidFill>
                  <a:srgbClr val="7030A0"/>
                </a:solidFill>
                <a:latin typeface="+mn-lt"/>
              </a:rPr>
            </a:br>
            <a:r>
              <a:rPr lang="en-CA" dirty="0" smtClean="0">
                <a:solidFill>
                  <a:srgbClr val="7030A0"/>
                </a:solidFill>
                <a:latin typeface="+mn-lt"/>
              </a:rPr>
              <a:t>Education/Training</a:t>
            </a:r>
            <a:endParaRPr lang="en-CA" dirty="0">
              <a:solidFill>
                <a:srgbClr val="7030A0"/>
              </a:solidFill>
              <a:latin typeface="+mn-lt"/>
            </a:endParaRPr>
          </a:p>
        </p:txBody>
      </p:sp>
      <p:sp>
        <p:nvSpPr>
          <p:cNvPr id="3" name="Content Placeholder 2"/>
          <p:cNvSpPr>
            <a:spLocks noGrp="1"/>
          </p:cNvSpPr>
          <p:nvPr>
            <p:ph idx="1"/>
          </p:nvPr>
        </p:nvSpPr>
        <p:spPr>
          <a:xfrm>
            <a:off x="609600" y="1828800"/>
            <a:ext cx="7620000" cy="5486400"/>
          </a:xfrm>
        </p:spPr>
        <p:txBody>
          <a:bodyPr>
            <a:normAutofit/>
          </a:bodyPr>
          <a:lstStyle/>
          <a:p>
            <a:pPr marL="411480" lvl="1" indent="0">
              <a:buNone/>
            </a:pPr>
            <a:r>
              <a:rPr lang="en-CA" sz="1600" b="1" dirty="0">
                <a:cs typeface="Arial" panose="020B0604020202020204" pitchFamily="34" charset="0"/>
              </a:rPr>
              <a:t>Child Care hours are determined as follows:</a:t>
            </a:r>
          </a:p>
          <a:p>
            <a:pPr marL="411480" lvl="1" indent="0">
              <a:buNone/>
            </a:pPr>
            <a:endParaRPr lang="en-CA" sz="1500" b="1" dirty="0" smtClean="0">
              <a:latin typeface="+mn-lt"/>
              <a:cs typeface="Arial" panose="020B0604020202020204" pitchFamily="34" charset="0"/>
            </a:endParaRPr>
          </a:p>
          <a:p>
            <a:pPr lvl="1"/>
            <a:r>
              <a:rPr lang="en-CA" sz="1500" b="1" dirty="0" smtClean="0">
                <a:latin typeface="+mn-lt"/>
                <a:cs typeface="Arial" panose="020B0604020202020204" pitchFamily="34" charset="0"/>
              </a:rPr>
              <a:t>Full Time School students</a:t>
            </a:r>
            <a:r>
              <a:rPr lang="en-CA" sz="1500" dirty="0" smtClean="0">
                <a:latin typeface="+mn-lt"/>
                <a:cs typeface="Arial" panose="020B0604020202020204" pitchFamily="34" charset="0"/>
              </a:rPr>
              <a:t>:  If </a:t>
            </a:r>
            <a:r>
              <a:rPr lang="en-CA" sz="1500" dirty="0">
                <a:latin typeface="+mn-lt"/>
                <a:cs typeface="Arial" panose="020B0604020202020204" pitchFamily="34" charset="0"/>
              </a:rPr>
              <a:t>they are full time students and enrolled in at least 5 courses, we can approve 5 full 8 hour days and possibly more depending on class </a:t>
            </a:r>
            <a:r>
              <a:rPr lang="en-CA" sz="1500" dirty="0" smtClean="0">
                <a:latin typeface="+mn-lt"/>
                <a:cs typeface="Arial" panose="020B0604020202020204" pitchFamily="34" charset="0"/>
              </a:rPr>
              <a:t>times.  This allows them study time to ensure their success. </a:t>
            </a:r>
          </a:p>
          <a:p>
            <a:pPr marL="411480" lvl="1" indent="0">
              <a:buNone/>
            </a:pPr>
            <a:endParaRPr lang="en-CA" sz="1500" dirty="0" smtClean="0">
              <a:latin typeface="+mn-lt"/>
              <a:cs typeface="Arial" panose="020B0604020202020204" pitchFamily="34" charset="0"/>
            </a:endParaRPr>
          </a:p>
          <a:p>
            <a:pPr lvl="1"/>
            <a:r>
              <a:rPr lang="en-CA" sz="1500" b="1" dirty="0" smtClean="0">
                <a:latin typeface="+mn-lt"/>
                <a:cs typeface="Arial" panose="020B0604020202020204" pitchFamily="34" charset="0"/>
              </a:rPr>
              <a:t>Part Time School Students:  </a:t>
            </a:r>
            <a:r>
              <a:rPr lang="en-CA" sz="1500" dirty="0" smtClean="0">
                <a:latin typeface="+mn-lt"/>
                <a:cs typeface="Arial" panose="020B0604020202020204" pitchFamily="34" charset="0"/>
              </a:rPr>
              <a:t>If </a:t>
            </a:r>
            <a:r>
              <a:rPr lang="en-CA" sz="1500" dirty="0">
                <a:latin typeface="+mn-lt"/>
                <a:cs typeface="Arial" panose="020B0604020202020204" pitchFamily="34" charset="0"/>
              </a:rPr>
              <a:t>they are part time students, we normally approve 1 full 8 hour day of care per course enrolled in</a:t>
            </a:r>
            <a:r>
              <a:rPr lang="en-CA" sz="1500" dirty="0" smtClean="0">
                <a:latin typeface="+mn-lt"/>
                <a:cs typeface="Arial" panose="020B0604020202020204" pitchFamily="34" charset="0"/>
              </a:rPr>
              <a:t>.</a:t>
            </a:r>
          </a:p>
          <a:p>
            <a:pPr marL="411480" lvl="1" indent="0">
              <a:buNone/>
            </a:pPr>
            <a:endParaRPr lang="en-CA" sz="1500" dirty="0" smtClean="0">
              <a:latin typeface="+mn-lt"/>
              <a:cs typeface="Arial" panose="020B0604020202020204" pitchFamily="34" charset="0"/>
            </a:endParaRPr>
          </a:p>
          <a:p>
            <a:pPr lvl="1"/>
            <a:r>
              <a:rPr lang="en-CA" sz="1500" b="1" dirty="0" smtClean="0">
                <a:latin typeface="+mn-lt"/>
                <a:cs typeface="Arial" panose="020B0604020202020204" pitchFamily="34" charset="0"/>
              </a:rPr>
              <a:t>Part Time School Students with scheduled class times:   </a:t>
            </a:r>
            <a:r>
              <a:rPr lang="en-CA" sz="1500" dirty="0" smtClean="0">
                <a:latin typeface="+mn-lt"/>
                <a:cs typeface="Arial" panose="020B0604020202020204" pitchFamily="34" charset="0"/>
              </a:rPr>
              <a:t>If they are part time students and have set school times, we will approve class times plus travel time.</a:t>
            </a:r>
            <a:endParaRPr lang="en-CA" sz="1500" dirty="0">
              <a:latin typeface="+mn-lt"/>
              <a:cs typeface="Arial" panose="020B0604020202020204" pitchFamily="34" charset="0"/>
            </a:endParaRPr>
          </a:p>
          <a:p>
            <a:pPr marL="114300" indent="0">
              <a:buNone/>
            </a:pPr>
            <a:endParaRPr lang="en-CA" dirty="0"/>
          </a:p>
        </p:txBody>
      </p:sp>
    </p:spTree>
    <p:extLst>
      <p:ext uri="{BB962C8B-B14F-4D97-AF65-F5344CB8AC3E}">
        <p14:creationId xmlns:p14="http://schemas.microsoft.com/office/powerpoint/2010/main" val="37572125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Activity:</a:t>
            </a:r>
            <a:br>
              <a:rPr lang="en-CA" dirty="0" smtClean="0"/>
            </a:br>
            <a:r>
              <a:rPr lang="en-CA" dirty="0" smtClean="0"/>
              <a:t>Employment/Self-Employment</a:t>
            </a:r>
            <a:endParaRPr lang="en-CA" dirty="0"/>
          </a:p>
        </p:txBody>
      </p:sp>
      <p:sp>
        <p:nvSpPr>
          <p:cNvPr id="3" name="Content Placeholder 2"/>
          <p:cNvSpPr>
            <a:spLocks noGrp="1"/>
          </p:cNvSpPr>
          <p:nvPr>
            <p:ph idx="1"/>
          </p:nvPr>
        </p:nvSpPr>
        <p:spPr>
          <a:xfrm>
            <a:off x="508000" y="1676400"/>
            <a:ext cx="7620000" cy="4800600"/>
          </a:xfrm>
        </p:spPr>
        <p:txBody>
          <a:bodyPr>
            <a:normAutofit lnSpcReduction="10000"/>
          </a:bodyPr>
          <a:lstStyle/>
          <a:p>
            <a:pPr marL="411480" lvl="1" indent="0">
              <a:buNone/>
            </a:pPr>
            <a:r>
              <a:rPr lang="en-CA" sz="1400" b="1" dirty="0" smtClean="0">
                <a:cs typeface="Arial" panose="020B0604020202020204" pitchFamily="34" charset="0"/>
              </a:rPr>
              <a:t>Child Care hours are determined as follows:</a:t>
            </a:r>
          </a:p>
          <a:p>
            <a:pPr marL="411480" lvl="1" indent="0">
              <a:buNone/>
            </a:pPr>
            <a:endParaRPr lang="en-CA" sz="1400" b="1" dirty="0" smtClean="0">
              <a:cs typeface="Arial" panose="020B0604020202020204" pitchFamily="34" charset="0"/>
            </a:endParaRPr>
          </a:p>
          <a:p>
            <a:pPr lvl="1"/>
            <a:r>
              <a:rPr lang="en-CA" sz="1400" b="1" dirty="0" smtClean="0">
                <a:cs typeface="Arial" panose="020B0604020202020204" pitchFamily="34" charset="0"/>
              </a:rPr>
              <a:t>Full </a:t>
            </a:r>
            <a:r>
              <a:rPr lang="en-CA" sz="1400" b="1" dirty="0">
                <a:cs typeface="Arial" panose="020B0604020202020204" pitchFamily="34" charset="0"/>
              </a:rPr>
              <a:t>Time Employment</a:t>
            </a:r>
            <a:r>
              <a:rPr lang="en-CA" sz="1400" dirty="0">
                <a:cs typeface="Arial" panose="020B0604020202020204" pitchFamily="34" charset="0"/>
              </a:rPr>
              <a:t>:  If the parent is scheduled to work 35 hours per week or more, they are eligible for 5 full 8 hour days of care per week and possibly more on days they are working during the week if work schedule demands this.  This allows them to use care Monday to Friday even if they may work weekends and get days off during the week</a:t>
            </a:r>
            <a:r>
              <a:rPr lang="en-CA" sz="1400" dirty="0" smtClean="0">
                <a:cs typeface="Arial" panose="020B0604020202020204" pitchFamily="34" charset="0"/>
              </a:rPr>
              <a:t>.</a:t>
            </a:r>
          </a:p>
          <a:p>
            <a:pPr marL="411480" lvl="1" indent="0">
              <a:buNone/>
            </a:pPr>
            <a:endParaRPr lang="en-CA" sz="1400" dirty="0">
              <a:cs typeface="Arial" panose="020B0604020202020204" pitchFamily="34" charset="0"/>
            </a:endParaRPr>
          </a:p>
          <a:p>
            <a:pPr lvl="1"/>
            <a:r>
              <a:rPr lang="en-CA" sz="1400" b="1" dirty="0">
                <a:cs typeface="Arial" panose="020B0604020202020204" pitchFamily="34" charset="0"/>
              </a:rPr>
              <a:t>Shift Work:  </a:t>
            </a:r>
            <a:r>
              <a:rPr lang="en-CA" sz="1400" dirty="0">
                <a:cs typeface="Arial" panose="020B0604020202020204" pitchFamily="34" charset="0"/>
              </a:rPr>
              <a:t>If parent is working rotating shifts, CCW will require work schedule to determine if parent works 35 hours per week, if so care would be approved for 5 full 8 hour days per week and possibly more if required. The parent will be required to submit a one-month work </a:t>
            </a:r>
            <a:r>
              <a:rPr lang="en-CA" sz="1400" dirty="0" smtClean="0">
                <a:cs typeface="Arial" panose="020B0604020202020204" pitchFamily="34" charset="0"/>
              </a:rPr>
              <a:t>schedule.</a:t>
            </a:r>
          </a:p>
          <a:p>
            <a:pPr marL="411480" lvl="1" indent="0">
              <a:buNone/>
            </a:pPr>
            <a:endParaRPr lang="en-CA" sz="1400" dirty="0">
              <a:cs typeface="Arial" panose="020B0604020202020204" pitchFamily="34" charset="0"/>
            </a:endParaRPr>
          </a:p>
          <a:p>
            <a:pPr lvl="1"/>
            <a:r>
              <a:rPr lang="en-CA" sz="1400" b="1" dirty="0">
                <a:cs typeface="Arial" panose="020B0604020202020204" pitchFamily="34" charset="0"/>
              </a:rPr>
              <a:t>Part Time Employment:  </a:t>
            </a:r>
            <a:r>
              <a:rPr lang="en-CA" sz="1400" dirty="0">
                <a:cs typeface="Arial" panose="020B0604020202020204" pitchFamily="34" charset="0"/>
              </a:rPr>
              <a:t>If parent works less than 35 hours per week, the CCW will determine eligibility based on work schedule and travel time</a:t>
            </a:r>
            <a:r>
              <a:rPr lang="en-CA" sz="1400" dirty="0" smtClean="0">
                <a:cs typeface="Arial" panose="020B0604020202020204" pitchFamily="34" charset="0"/>
              </a:rPr>
              <a:t>.</a:t>
            </a:r>
          </a:p>
          <a:p>
            <a:pPr marL="411480" lvl="1" indent="0">
              <a:buNone/>
            </a:pPr>
            <a:r>
              <a:rPr lang="en-CA" sz="1400" dirty="0" smtClean="0">
                <a:cs typeface="Arial" panose="020B0604020202020204" pitchFamily="34" charset="0"/>
              </a:rPr>
              <a:t> </a:t>
            </a:r>
          </a:p>
          <a:p>
            <a:pPr lvl="1"/>
            <a:r>
              <a:rPr lang="en-CA" sz="1400" b="1" dirty="0" smtClean="0">
                <a:cs typeface="Arial" panose="020B0604020202020204" pitchFamily="34" charset="0"/>
              </a:rPr>
              <a:t>Self Employment: </a:t>
            </a:r>
            <a:r>
              <a:rPr lang="en-CA" sz="1400" dirty="0" smtClean="0">
                <a:cs typeface="Arial" panose="020B0604020202020204" pitchFamily="34" charset="0"/>
              </a:rPr>
              <a:t>If contract work or business, care is based on work schedules.  If working from home, CCW will determine on a case by case basis.</a:t>
            </a:r>
          </a:p>
          <a:p>
            <a:pPr marL="411480" lvl="1" indent="0">
              <a:buNone/>
            </a:pPr>
            <a:endParaRPr lang="en-CA" sz="1400" dirty="0" smtClean="0">
              <a:cs typeface="Arial" panose="020B0604020202020204" pitchFamily="34" charset="0"/>
            </a:endParaRPr>
          </a:p>
          <a:p>
            <a:pPr lvl="1"/>
            <a:r>
              <a:rPr lang="en-CA" sz="1400" b="1" dirty="0">
                <a:cs typeface="Arial" panose="020B0604020202020204" pitchFamily="34" charset="0"/>
              </a:rPr>
              <a:t>Travel Time</a:t>
            </a:r>
            <a:r>
              <a:rPr lang="en-CA" sz="1400" dirty="0">
                <a:cs typeface="Arial" panose="020B0604020202020204" pitchFamily="34" charset="0"/>
              </a:rPr>
              <a:t>:  We normally give parents ½ hour travel time before they begin work to drop off the children to ½ hour travel time after they are done work if they own a vehicle.  If they use public transit, we can give them 1 hour before and after.  These times can be extended if required depending on their circumstances.</a:t>
            </a:r>
          </a:p>
          <a:p>
            <a:pPr lvl="1"/>
            <a:endParaRPr lang="en-CA" sz="1400" b="1" dirty="0">
              <a:cs typeface="Arial" panose="020B0604020202020204" pitchFamily="34" charset="0"/>
            </a:endParaRPr>
          </a:p>
          <a:p>
            <a:endParaRPr lang="en-CA" dirty="0"/>
          </a:p>
        </p:txBody>
      </p:sp>
    </p:spTree>
    <p:extLst>
      <p:ext uri="{BB962C8B-B14F-4D97-AF65-F5344CB8AC3E}">
        <p14:creationId xmlns:p14="http://schemas.microsoft.com/office/powerpoint/2010/main" val="22652492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16" y="304800"/>
            <a:ext cx="7620000" cy="990600"/>
          </a:xfrm>
        </p:spPr>
        <p:txBody>
          <a:bodyPr/>
          <a:lstStyle/>
          <a:p>
            <a:r>
              <a:rPr lang="en-CA" dirty="0" smtClean="0">
                <a:latin typeface="+mn-lt"/>
              </a:rPr>
              <a:t>Activity:</a:t>
            </a:r>
            <a:br>
              <a:rPr lang="en-CA" dirty="0" smtClean="0">
                <a:latin typeface="+mn-lt"/>
              </a:rPr>
            </a:br>
            <a:r>
              <a:rPr lang="en-CA" dirty="0" smtClean="0">
                <a:latin typeface="+mn-lt"/>
              </a:rPr>
              <a:t>Social/Special Needs Referrals</a:t>
            </a:r>
            <a:endParaRPr lang="en-CA" dirty="0">
              <a:latin typeface="+mn-lt"/>
            </a:endParaRPr>
          </a:p>
        </p:txBody>
      </p:sp>
      <p:sp>
        <p:nvSpPr>
          <p:cNvPr id="4" name="Content Placeholder 3"/>
          <p:cNvSpPr>
            <a:spLocks noGrp="1"/>
          </p:cNvSpPr>
          <p:nvPr>
            <p:ph sz="half" idx="2"/>
          </p:nvPr>
        </p:nvSpPr>
        <p:spPr>
          <a:xfrm>
            <a:off x="471616" y="1600200"/>
            <a:ext cx="7620000" cy="3657600"/>
          </a:xfrm>
        </p:spPr>
        <p:txBody>
          <a:bodyPr>
            <a:normAutofit/>
          </a:bodyPr>
          <a:lstStyle/>
          <a:p>
            <a:r>
              <a:rPr lang="en-US" sz="2000" dirty="0">
                <a:latin typeface="+mn-lt"/>
                <a:cs typeface="Arial" panose="020B0604020202020204" pitchFamily="34" charset="0"/>
              </a:rPr>
              <a:t>A Social Referral is required when one or both parents are not working or attending school.  </a:t>
            </a:r>
            <a:endParaRPr lang="en-US" sz="2000" dirty="0" smtClean="0">
              <a:latin typeface="+mn-lt"/>
              <a:cs typeface="Arial" panose="020B0604020202020204" pitchFamily="34" charset="0"/>
            </a:endParaRPr>
          </a:p>
          <a:p>
            <a:r>
              <a:rPr lang="en-US" sz="2000" dirty="0" smtClean="0">
                <a:latin typeface="+mn-lt"/>
                <a:cs typeface="Arial" panose="020B0604020202020204" pitchFamily="34" charset="0"/>
              </a:rPr>
              <a:t>Families </a:t>
            </a:r>
            <a:r>
              <a:rPr lang="en-US" sz="2000" dirty="0">
                <a:latin typeface="+mn-lt"/>
                <a:cs typeface="Arial" panose="020B0604020202020204" pitchFamily="34" charset="0"/>
              </a:rPr>
              <a:t>with referrals are still subject to the income testing. </a:t>
            </a:r>
            <a:r>
              <a:rPr lang="en-US" sz="2000" dirty="0" smtClean="0">
                <a:latin typeface="+mn-lt"/>
                <a:cs typeface="Arial" panose="020B0604020202020204" pitchFamily="34" charset="0"/>
              </a:rPr>
              <a:t> </a:t>
            </a:r>
          </a:p>
          <a:p>
            <a:r>
              <a:rPr lang="en-US" sz="2000" dirty="0" smtClean="0">
                <a:latin typeface="+mn-lt"/>
                <a:cs typeface="Arial" panose="020B0604020202020204" pitchFamily="34" charset="0"/>
              </a:rPr>
              <a:t>Families can receive up to three (3) full days or five (5) half days of care for their child.  ( 9:00-3:00 or 9:00-12:30)</a:t>
            </a:r>
          </a:p>
          <a:p>
            <a:r>
              <a:rPr lang="en-US" sz="2000" dirty="0" smtClean="0">
                <a:latin typeface="+mn-lt"/>
                <a:cs typeface="Arial" panose="020B0604020202020204" pitchFamily="34" charset="0"/>
              </a:rPr>
              <a:t>Children with diagnosed special needs or referrals from CAS/</a:t>
            </a:r>
            <a:r>
              <a:rPr lang="en-US" sz="2000" dirty="0" err="1" smtClean="0">
                <a:latin typeface="+mn-lt"/>
                <a:cs typeface="Arial" panose="020B0604020202020204" pitchFamily="34" charset="0"/>
              </a:rPr>
              <a:t>Dilico</a:t>
            </a:r>
            <a:r>
              <a:rPr lang="en-US" sz="2000" dirty="0" smtClean="0">
                <a:latin typeface="+mn-lt"/>
                <a:cs typeface="Arial" panose="020B0604020202020204" pitchFamily="34" charset="0"/>
              </a:rPr>
              <a:t> due to child protection concerns could possibly be approved for 5 full days.</a:t>
            </a:r>
          </a:p>
          <a:p>
            <a:r>
              <a:rPr lang="en-US" sz="2000" dirty="0" smtClean="0">
                <a:latin typeface="+mn-lt"/>
                <a:cs typeface="Arial" panose="020B0604020202020204" pitchFamily="34" charset="0"/>
              </a:rPr>
              <a:t>Referrals are accepted from the Agency working with the family such as:</a:t>
            </a:r>
            <a:endParaRPr lang="en-US" sz="2000" dirty="0">
              <a:latin typeface="+mn-lt"/>
              <a:cs typeface="Arial" panose="020B0604020202020204" pitchFamily="34" charset="0"/>
            </a:endParaRPr>
          </a:p>
          <a:p>
            <a:pPr marL="114300" indent="0">
              <a:buNone/>
            </a:pPr>
            <a:endParaRPr lang="en-CA" dirty="0"/>
          </a:p>
        </p:txBody>
      </p:sp>
      <p:graphicFrame>
        <p:nvGraphicFramePr>
          <p:cNvPr id="3" name="Diagram 2"/>
          <p:cNvGraphicFramePr/>
          <p:nvPr>
            <p:extLst>
              <p:ext uri="{D42A27DB-BD31-4B8C-83A1-F6EECF244321}">
                <p14:modId xmlns:p14="http://schemas.microsoft.com/office/powerpoint/2010/main" val="2016609978"/>
              </p:ext>
            </p:extLst>
          </p:nvPr>
        </p:nvGraphicFramePr>
        <p:xfrm>
          <a:off x="228600" y="4876800"/>
          <a:ext cx="81534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41009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n-lt"/>
              </a:rPr>
              <a:t>Child-Focused Reasons for Social Referrals</a:t>
            </a:r>
            <a:endParaRPr lang="en-CA" dirty="0">
              <a:latin typeface="+mn-lt"/>
            </a:endParaRPr>
          </a:p>
        </p:txBody>
      </p:sp>
      <p:sp>
        <p:nvSpPr>
          <p:cNvPr id="3" name="Content Placeholder 2"/>
          <p:cNvSpPr>
            <a:spLocks noGrp="1"/>
          </p:cNvSpPr>
          <p:nvPr>
            <p:ph idx="1"/>
          </p:nvPr>
        </p:nvSpPr>
        <p:spPr>
          <a:xfrm>
            <a:off x="457200" y="1600200"/>
            <a:ext cx="7620000" cy="4953000"/>
          </a:xfrm>
        </p:spPr>
        <p:txBody>
          <a:bodyPr>
            <a:normAutofit/>
          </a:bodyPr>
          <a:lstStyle/>
          <a:p>
            <a:r>
              <a:rPr lang="en-CA" sz="2000" dirty="0" smtClean="0">
                <a:latin typeface="+mn-lt"/>
                <a:cs typeface="Arial" panose="020B0604020202020204" pitchFamily="34" charset="0"/>
              </a:rPr>
              <a:t>Child has developmental delays in one or more of the following 5 areas of skill development:</a:t>
            </a:r>
          </a:p>
          <a:p>
            <a:endParaRPr lang="en-CA" sz="2000" dirty="0" smtClean="0">
              <a:latin typeface="+mn-lt"/>
              <a:cs typeface="Arial" panose="020B0604020202020204" pitchFamily="34" charset="0"/>
            </a:endParaRPr>
          </a:p>
          <a:p>
            <a:endParaRPr lang="en-CA" sz="2000" dirty="0">
              <a:latin typeface="+mn-lt"/>
              <a:cs typeface="Arial" panose="020B0604020202020204" pitchFamily="34" charset="0"/>
            </a:endParaRPr>
          </a:p>
          <a:p>
            <a:endParaRPr lang="en-CA" sz="2000" dirty="0" smtClean="0">
              <a:latin typeface="+mn-lt"/>
              <a:cs typeface="Arial" panose="020B0604020202020204" pitchFamily="34" charset="0"/>
            </a:endParaRPr>
          </a:p>
          <a:p>
            <a:endParaRPr lang="en-CA" sz="2000" dirty="0">
              <a:latin typeface="+mn-lt"/>
              <a:cs typeface="Arial" panose="020B0604020202020204" pitchFamily="34" charset="0"/>
            </a:endParaRPr>
          </a:p>
          <a:p>
            <a:endParaRPr lang="en-CA" sz="2000" dirty="0" smtClean="0">
              <a:latin typeface="+mn-lt"/>
              <a:cs typeface="Arial" panose="020B0604020202020204" pitchFamily="34" charset="0"/>
            </a:endParaRPr>
          </a:p>
          <a:p>
            <a:endParaRPr lang="en-CA" sz="2000" dirty="0" smtClean="0">
              <a:latin typeface="+mn-lt"/>
              <a:cs typeface="Arial" panose="020B0604020202020204" pitchFamily="34" charset="0"/>
            </a:endParaRPr>
          </a:p>
          <a:p>
            <a:r>
              <a:rPr lang="en-CA" sz="2000" dirty="0" smtClean="0">
                <a:latin typeface="+mn-lt"/>
                <a:cs typeface="Arial" panose="020B0604020202020204" pitchFamily="34" charset="0"/>
              </a:rPr>
              <a:t>Safety </a:t>
            </a:r>
            <a:r>
              <a:rPr lang="en-CA" sz="2000" dirty="0">
                <a:latin typeface="+mn-lt"/>
                <a:cs typeface="Arial" panose="020B0604020202020204" pitchFamily="34" charset="0"/>
              </a:rPr>
              <a:t>concerns for the </a:t>
            </a:r>
            <a:r>
              <a:rPr lang="en-CA" sz="2000" dirty="0" smtClean="0">
                <a:latin typeface="+mn-lt"/>
                <a:cs typeface="Arial" panose="020B0604020202020204" pitchFamily="34" charset="0"/>
              </a:rPr>
              <a:t>child (CAS/</a:t>
            </a:r>
            <a:r>
              <a:rPr lang="en-CA" sz="2000" dirty="0" err="1" smtClean="0">
                <a:latin typeface="+mn-lt"/>
                <a:cs typeface="Arial" panose="020B0604020202020204" pitchFamily="34" charset="0"/>
              </a:rPr>
              <a:t>Dilico</a:t>
            </a:r>
            <a:r>
              <a:rPr lang="en-CA" sz="2000" dirty="0" smtClean="0">
                <a:latin typeface="+mn-lt"/>
                <a:cs typeface="Arial" panose="020B0604020202020204" pitchFamily="34" charset="0"/>
              </a:rPr>
              <a:t> involved)</a:t>
            </a:r>
          </a:p>
          <a:p>
            <a:pPr marL="114300" indent="0">
              <a:buNone/>
            </a:pPr>
            <a:endParaRPr lang="en-CA" sz="2000" dirty="0" smtClean="0">
              <a:latin typeface="+mn-lt"/>
              <a:cs typeface="Arial" panose="020B0604020202020204" pitchFamily="34" charset="0"/>
            </a:endParaRPr>
          </a:p>
          <a:p>
            <a:r>
              <a:rPr lang="en-CA" sz="2000" dirty="0" smtClean="0">
                <a:latin typeface="+mn-lt"/>
                <a:cs typeface="Arial" panose="020B0604020202020204" pitchFamily="34" charset="0"/>
              </a:rPr>
              <a:t>Child is placed in Kinship Care with grandparents and would benefit from routines and consistency as well as respite for grandparents</a:t>
            </a:r>
            <a:endParaRPr lang="en-CA" sz="2000" dirty="0">
              <a:latin typeface="+mn-lt"/>
              <a:cs typeface="Arial" panose="020B0604020202020204" pitchFamily="34" charset="0"/>
            </a:endParaRPr>
          </a:p>
          <a:p>
            <a:endParaRPr lang="en-CA" sz="2400" dirty="0" smtClean="0"/>
          </a:p>
          <a:p>
            <a:endParaRPr lang="en-CA" sz="2400" dirty="0" smtClean="0"/>
          </a:p>
          <a:p>
            <a:endParaRPr lang="en-CA" sz="2400" dirty="0"/>
          </a:p>
        </p:txBody>
      </p:sp>
      <p:graphicFrame>
        <p:nvGraphicFramePr>
          <p:cNvPr id="4" name="Diagram 3"/>
          <p:cNvGraphicFramePr/>
          <p:nvPr>
            <p:extLst>
              <p:ext uri="{D42A27DB-BD31-4B8C-83A1-F6EECF244321}">
                <p14:modId xmlns:p14="http://schemas.microsoft.com/office/powerpoint/2010/main" val="3744978400"/>
              </p:ext>
            </p:extLst>
          </p:nvPr>
        </p:nvGraphicFramePr>
        <p:xfrm>
          <a:off x="838200" y="1066800"/>
          <a:ext cx="6934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84176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n-lt"/>
              </a:rPr>
              <a:t>Parent-Focused Reasons for Social Referrals</a:t>
            </a:r>
            <a:endParaRPr lang="en-CA" dirty="0">
              <a:latin typeface="+mn-lt"/>
            </a:endParaRPr>
          </a:p>
        </p:txBody>
      </p:sp>
      <p:sp>
        <p:nvSpPr>
          <p:cNvPr id="3" name="Content Placeholder 2"/>
          <p:cNvSpPr>
            <a:spLocks noGrp="1"/>
          </p:cNvSpPr>
          <p:nvPr>
            <p:ph idx="1"/>
          </p:nvPr>
        </p:nvSpPr>
        <p:spPr>
          <a:xfrm>
            <a:off x="457200" y="1600200"/>
            <a:ext cx="7620000" cy="3276600"/>
          </a:xfrm>
        </p:spPr>
        <p:txBody>
          <a:bodyPr>
            <a:normAutofit/>
          </a:bodyPr>
          <a:lstStyle/>
          <a:p>
            <a:pPr>
              <a:buFont typeface="Wingdings" panose="05000000000000000000" pitchFamily="2" charset="2"/>
              <a:buChar char="Ø"/>
            </a:pPr>
            <a:r>
              <a:rPr lang="en-CA" sz="2000" dirty="0" smtClean="0">
                <a:latin typeface="+mn-lt"/>
                <a:cs typeface="Arial" panose="020B0604020202020204" pitchFamily="34" charset="0"/>
              </a:rPr>
              <a:t>Parents have addiction issues and are going to treatment</a:t>
            </a:r>
          </a:p>
          <a:p>
            <a:pPr>
              <a:buFont typeface="Wingdings" panose="05000000000000000000" pitchFamily="2" charset="2"/>
              <a:buChar char="Ø"/>
            </a:pPr>
            <a:r>
              <a:rPr lang="en-CA" sz="2000" dirty="0" smtClean="0">
                <a:latin typeface="+mn-lt"/>
                <a:cs typeface="Arial" panose="020B0604020202020204" pitchFamily="34" charset="0"/>
              </a:rPr>
              <a:t>Parents attending counselling due to mental health concerns</a:t>
            </a:r>
          </a:p>
          <a:p>
            <a:pPr>
              <a:buFont typeface="Wingdings" panose="05000000000000000000" pitchFamily="2" charset="2"/>
              <a:buChar char="Ø"/>
            </a:pPr>
            <a:r>
              <a:rPr lang="en-CA" sz="2000" dirty="0" smtClean="0">
                <a:latin typeface="+mn-lt"/>
                <a:cs typeface="Arial" panose="020B0604020202020204" pitchFamily="34" charset="0"/>
              </a:rPr>
              <a:t>Parents have developmental disabilities that prevent them from caring for their child</a:t>
            </a:r>
          </a:p>
          <a:p>
            <a:pPr>
              <a:buFont typeface="Wingdings" panose="05000000000000000000" pitchFamily="2" charset="2"/>
              <a:buChar char="Ø"/>
            </a:pPr>
            <a:r>
              <a:rPr lang="en-CA" sz="2000" dirty="0" smtClean="0">
                <a:latin typeface="+mn-lt"/>
                <a:cs typeface="Arial" panose="020B0604020202020204" pitchFamily="34" charset="0"/>
              </a:rPr>
              <a:t>Parents require respite due to depression or stress related issues</a:t>
            </a:r>
          </a:p>
          <a:p>
            <a:pPr>
              <a:buFont typeface="Wingdings" panose="05000000000000000000" pitchFamily="2" charset="2"/>
              <a:buChar char="Ø"/>
            </a:pPr>
            <a:r>
              <a:rPr lang="en-CA" sz="2000" dirty="0" smtClean="0">
                <a:latin typeface="+mn-lt"/>
                <a:cs typeface="Arial" panose="020B0604020202020204" pitchFamily="34" charset="0"/>
              </a:rPr>
              <a:t>Parents have another child with high medical needs and must spend all their time caring for this child therefore require care for other children</a:t>
            </a:r>
          </a:p>
          <a:p>
            <a:endParaRPr lang="en-CA" dirty="0" smtClean="0"/>
          </a:p>
          <a:p>
            <a:endParaRPr lang="en-CA" dirty="0" smtClean="0"/>
          </a:p>
          <a:p>
            <a:endParaRPr lang="en-CA" dirty="0"/>
          </a:p>
        </p:txBody>
      </p:sp>
      <p:pic>
        <p:nvPicPr>
          <p:cNvPr id="4" name="Picture 3"/>
          <p:cNvPicPr>
            <a:picLocks noChangeAspect="1"/>
          </p:cNvPicPr>
          <p:nvPr/>
        </p:nvPicPr>
        <p:blipFill>
          <a:blip r:embed="rId3"/>
          <a:stretch>
            <a:fillRect/>
          </a:stretch>
        </p:blipFill>
        <p:spPr>
          <a:xfrm>
            <a:off x="2819400" y="4104742"/>
            <a:ext cx="2286000" cy="2436876"/>
          </a:xfrm>
          <a:prstGeom prst="rect">
            <a:avLst/>
          </a:prstGeom>
        </p:spPr>
      </p:pic>
    </p:spTree>
    <p:extLst>
      <p:ext uri="{BB962C8B-B14F-4D97-AF65-F5344CB8AC3E}">
        <p14:creationId xmlns:p14="http://schemas.microsoft.com/office/powerpoint/2010/main" val="27020752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381000"/>
            <a:ext cx="7620000" cy="411162"/>
          </a:xfrm>
        </p:spPr>
        <p:txBody>
          <a:bodyPr/>
          <a:lstStyle/>
          <a:p>
            <a:r>
              <a:rPr lang="en-CA" dirty="0" smtClean="0">
                <a:latin typeface="+mn-lt"/>
              </a:rPr>
              <a:t>Special Needs/Social Referrals Form</a:t>
            </a:r>
            <a:endParaRPr lang="en-CA"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1" y="1371600"/>
            <a:ext cx="9154161" cy="4805058"/>
          </a:xfrm>
          <a:prstGeom prst="rect">
            <a:avLst/>
          </a:prstGeom>
        </p:spPr>
      </p:pic>
      <p:sp>
        <p:nvSpPr>
          <p:cNvPr id="3" name="Rectangle 2"/>
          <p:cNvSpPr/>
          <p:nvPr/>
        </p:nvSpPr>
        <p:spPr>
          <a:xfrm>
            <a:off x="609600" y="6176658"/>
            <a:ext cx="7543800" cy="646331"/>
          </a:xfrm>
          <a:prstGeom prst="rect">
            <a:avLst/>
          </a:prstGeom>
        </p:spPr>
        <p:txBody>
          <a:bodyPr wrap="square">
            <a:spAutoFit/>
          </a:bodyPr>
          <a:lstStyle/>
          <a:p>
            <a:pPr algn="ctr"/>
            <a:r>
              <a:rPr lang="en-CA" dirty="0">
                <a:latin typeface="Arial" panose="020B0604020202020204" pitchFamily="34" charset="0"/>
                <a:cs typeface="Arial" panose="020B0604020202020204" pitchFamily="34" charset="0"/>
              </a:rPr>
              <a:t>Submit completed referral and all supporting documentation to our office by fax at 345-7921</a:t>
            </a:r>
          </a:p>
        </p:txBody>
      </p:sp>
    </p:spTree>
    <p:extLst>
      <p:ext uri="{BB962C8B-B14F-4D97-AF65-F5344CB8AC3E}">
        <p14:creationId xmlns:p14="http://schemas.microsoft.com/office/powerpoint/2010/main" val="28925597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CA" dirty="0" smtClean="0">
                <a:latin typeface="+mn-lt"/>
              </a:rPr>
              <a:t>Activity:  Medical </a:t>
            </a:r>
            <a:r>
              <a:rPr lang="en-CA" dirty="0">
                <a:latin typeface="+mn-lt"/>
              </a:rPr>
              <a:t>Referrals</a:t>
            </a:r>
          </a:p>
        </p:txBody>
      </p:sp>
      <p:sp>
        <p:nvSpPr>
          <p:cNvPr id="4" name="Content Placeholder 3"/>
          <p:cNvSpPr>
            <a:spLocks noGrp="1"/>
          </p:cNvSpPr>
          <p:nvPr>
            <p:ph sz="half" idx="2"/>
          </p:nvPr>
        </p:nvSpPr>
        <p:spPr>
          <a:xfrm>
            <a:off x="393700" y="1143000"/>
            <a:ext cx="3721100" cy="5567361"/>
          </a:xfrm>
        </p:spPr>
        <p:txBody>
          <a:bodyPr>
            <a:normAutofit fontScale="92500"/>
          </a:bodyPr>
          <a:lstStyle/>
          <a:p>
            <a:r>
              <a:rPr lang="en-CA" sz="2200" dirty="0" smtClean="0">
                <a:latin typeface="+mn-lt"/>
                <a:cs typeface="Arial" panose="020B0604020202020204" pitchFamily="34" charset="0"/>
              </a:rPr>
              <a:t>In situations where family members are unable to care for their child(</a:t>
            </a:r>
            <a:r>
              <a:rPr lang="en-CA" sz="2200" dirty="0" err="1" smtClean="0">
                <a:latin typeface="+mn-lt"/>
                <a:cs typeface="Arial" panose="020B0604020202020204" pitchFamily="34" charset="0"/>
              </a:rPr>
              <a:t>ren</a:t>
            </a:r>
            <a:r>
              <a:rPr lang="en-CA" sz="2200" dirty="0" smtClean="0">
                <a:latin typeface="+mn-lt"/>
                <a:cs typeface="Arial" panose="020B0604020202020204" pitchFamily="34" charset="0"/>
              </a:rPr>
              <a:t>) due to medical reasons, a </a:t>
            </a:r>
            <a:r>
              <a:rPr lang="en-CA" sz="2200" dirty="0">
                <a:latin typeface="+mn-lt"/>
                <a:cs typeface="Arial" panose="020B0604020202020204" pitchFamily="34" charset="0"/>
              </a:rPr>
              <a:t>medical form must be filled out by the family physician or medical professional.  </a:t>
            </a:r>
            <a:endParaRPr lang="en-CA" sz="2200" dirty="0" smtClean="0">
              <a:latin typeface="+mn-lt"/>
              <a:cs typeface="Arial" panose="020B0604020202020204" pitchFamily="34" charset="0"/>
            </a:endParaRPr>
          </a:p>
          <a:p>
            <a:r>
              <a:rPr lang="en-CA" sz="2200" dirty="0" smtClean="0">
                <a:latin typeface="+mn-lt"/>
                <a:cs typeface="Arial" panose="020B0604020202020204" pitchFamily="34" charset="0"/>
              </a:rPr>
              <a:t>This can be used with new families requiring care as well as ongoing families that have a change in circumstances </a:t>
            </a:r>
          </a:p>
          <a:p>
            <a:r>
              <a:rPr lang="en-CA" sz="2200" dirty="0" smtClean="0">
                <a:latin typeface="+mn-lt"/>
                <a:cs typeface="Arial" panose="020B0604020202020204" pitchFamily="34" charset="0"/>
              </a:rPr>
              <a:t>Centres are to advise parents to contact their Child Care Worker if they are no longer working or in school and require care due to medical reasons</a:t>
            </a:r>
            <a:endParaRPr lang="en-CA" sz="2200" dirty="0">
              <a:latin typeface="+mn-lt"/>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052065922"/>
              </p:ext>
            </p:extLst>
          </p:nvPr>
        </p:nvGraphicFramePr>
        <p:xfrm>
          <a:off x="4114800" y="1066800"/>
          <a:ext cx="4121349" cy="5334000"/>
        </p:xfrm>
        <a:graphic>
          <a:graphicData uri="http://schemas.openxmlformats.org/presentationml/2006/ole">
            <mc:AlternateContent xmlns:mc="http://schemas.openxmlformats.org/markup-compatibility/2006">
              <mc:Choice xmlns:v="urn:schemas-microsoft-com:vml" Requires="v">
                <p:oleObj spid="_x0000_s3081" name="Acrobat Document" r:id="rId4" imgW="5829300" imgH="7543597" progId="AcroExch.Document.11">
                  <p:embed/>
                </p:oleObj>
              </mc:Choice>
              <mc:Fallback>
                <p:oleObj name="Acrobat Document" r:id="rId4" imgW="5829300" imgH="7543597" progId="AcroExch.Document.11">
                  <p:embed/>
                  <p:pic>
                    <p:nvPicPr>
                      <p:cNvPr id="0" name=""/>
                      <p:cNvPicPr/>
                      <p:nvPr/>
                    </p:nvPicPr>
                    <p:blipFill>
                      <a:blip r:embed="rId5"/>
                      <a:stretch>
                        <a:fillRect/>
                      </a:stretch>
                    </p:blipFill>
                    <p:spPr>
                      <a:xfrm>
                        <a:off x="4114800" y="1066800"/>
                        <a:ext cx="4121349" cy="5334000"/>
                      </a:xfrm>
                      <a:prstGeom prst="rect">
                        <a:avLst/>
                      </a:prstGeom>
                    </p:spPr>
                  </p:pic>
                </p:oleObj>
              </mc:Fallback>
            </mc:AlternateContent>
          </a:graphicData>
        </a:graphic>
      </p:graphicFrame>
    </p:spTree>
    <p:extLst>
      <p:ext uri="{BB962C8B-B14F-4D97-AF65-F5344CB8AC3E}">
        <p14:creationId xmlns:p14="http://schemas.microsoft.com/office/powerpoint/2010/main" val="10897633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n-lt"/>
                <a:cs typeface="Arial" panose="020B0604020202020204" pitchFamily="34" charset="0"/>
              </a:rPr>
              <a:t>Agenda</a:t>
            </a:r>
            <a:endParaRPr lang="en-CA" dirty="0">
              <a:latin typeface="+mn-lt"/>
              <a:cs typeface="Arial" panose="020B0604020202020204" pitchFamily="34" charset="0"/>
            </a:endParaRPr>
          </a:p>
        </p:txBody>
      </p:sp>
      <p:sp>
        <p:nvSpPr>
          <p:cNvPr id="3" name="Content Placeholder 2"/>
          <p:cNvSpPr>
            <a:spLocks noGrp="1"/>
          </p:cNvSpPr>
          <p:nvPr>
            <p:ph idx="1"/>
          </p:nvPr>
        </p:nvSpPr>
        <p:spPr>
          <a:xfrm>
            <a:off x="304800" y="1417638"/>
            <a:ext cx="7772400" cy="4800600"/>
          </a:xfrm>
        </p:spPr>
        <p:txBody>
          <a:bodyPr>
            <a:normAutofit/>
          </a:bodyPr>
          <a:lstStyle/>
          <a:p>
            <a:pPr>
              <a:buFont typeface="Wingdings" panose="05000000000000000000" pitchFamily="2" charset="2"/>
              <a:buChar char="v"/>
            </a:pPr>
            <a:r>
              <a:rPr lang="en-CA" sz="2000" dirty="0" smtClean="0">
                <a:latin typeface="+mn-lt"/>
                <a:cs typeface="Arial" panose="020B0604020202020204" pitchFamily="34" charset="0"/>
              </a:rPr>
              <a:t>Who Can apply for Child Care Fee Subsidy</a:t>
            </a:r>
          </a:p>
          <a:p>
            <a:pPr>
              <a:buFont typeface="Wingdings" panose="05000000000000000000" pitchFamily="2" charset="2"/>
              <a:buChar char="v"/>
            </a:pPr>
            <a:r>
              <a:rPr lang="en-CA" sz="2000" dirty="0" smtClean="0">
                <a:latin typeface="+mn-lt"/>
                <a:cs typeface="Arial" panose="020B0604020202020204" pitchFamily="34" charset="0"/>
              </a:rPr>
              <a:t>How do people apply </a:t>
            </a:r>
            <a:r>
              <a:rPr lang="en-CA" sz="2000" dirty="0">
                <a:latin typeface="+mn-lt"/>
                <a:cs typeface="Arial" panose="020B0604020202020204" pitchFamily="34" charset="0"/>
              </a:rPr>
              <a:t>for Child </a:t>
            </a:r>
            <a:r>
              <a:rPr lang="en-CA" sz="2000" dirty="0" smtClean="0">
                <a:latin typeface="+mn-lt"/>
                <a:cs typeface="Arial" panose="020B0604020202020204" pitchFamily="34" charset="0"/>
              </a:rPr>
              <a:t>Care &amp; Fee Subsidy</a:t>
            </a:r>
            <a:endParaRPr lang="en-CA" sz="2000" dirty="0">
              <a:latin typeface="+mn-lt"/>
              <a:cs typeface="Arial" panose="020B0604020202020204" pitchFamily="34" charset="0"/>
            </a:endParaRPr>
          </a:p>
          <a:p>
            <a:pPr>
              <a:buFont typeface="Wingdings" panose="05000000000000000000" pitchFamily="2" charset="2"/>
              <a:buChar char="v"/>
            </a:pPr>
            <a:r>
              <a:rPr lang="en-CA" sz="2000" dirty="0" smtClean="0">
                <a:latin typeface="+mn-lt"/>
                <a:cs typeface="Arial" panose="020B0604020202020204" pitchFamily="34" charset="0"/>
              </a:rPr>
              <a:t>Confirmation of Space</a:t>
            </a:r>
          </a:p>
          <a:p>
            <a:pPr>
              <a:buFont typeface="Wingdings" panose="05000000000000000000" pitchFamily="2" charset="2"/>
              <a:buChar char="v"/>
            </a:pPr>
            <a:r>
              <a:rPr lang="en-CA" sz="2000" dirty="0" smtClean="0">
                <a:latin typeface="+mn-lt"/>
                <a:cs typeface="Arial" panose="020B0604020202020204" pitchFamily="34" charset="0"/>
              </a:rPr>
              <a:t>Income Testing &amp; Fee Subsidy Information</a:t>
            </a:r>
          </a:p>
          <a:p>
            <a:pPr>
              <a:buFont typeface="Wingdings" panose="05000000000000000000" pitchFamily="2" charset="2"/>
              <a:buChar char="v"/>
            </a:pPr>
            <a:r>
              <a:rPr lang="en-CA" sz="2000" dirty="0" smtClean="0">
                <a:latin typeface="+mn-lt"/>
                <a:cs typeface="Arial" panose="020B0604020202020204" pitchFamily="34" charset="0"/>
              </a:rPr>
              <a:t>Social/Special Needs/Medical Referrals</a:t>
            </a:r>
          </a:p>
          <a:p>
            <a:pPr>
              <a:buFont typeface="Wingdings" panose="05000000000000000000" pitchFamily="2" charset="2"/>
              <a:buChar char="v"/>
            </a:pPr>
            <a:r>
              <a:rPr lang="en-CA" sz="2000" dirty="0" smtClean="0">
                <a:latin typeface="+mn-lt"/>
                <a:cs typeface="Arial" panose="020B0604020202020204" pitchFamily="34" charset="0"/>
              </a:rPr>
              <a:t>Fee Subsidy Letter of Approval</a:t>
            </a:r>
          </a:p>
          <a:p>
            <a:pPr>
              <a:buFont typeface="Wingdings" panose="05000000000000000000" pitchFamily="2" charset="2"/>
              <a:buChar char="v"/>
            </a:pPr>
            <a:r>
              <a:rPr lang="en-CA" sz="2000" dirty="0" smtClean="0">
                <a:latin typeface="+mn-lt"/>
                <a:cs typeface="Arial" panose="020B0604020202020204" pitchFamily="34" charset="0"/>
              </a:rPr>
              <a:t>Change to Placement Form</a:t>
            </a:r>
          </a:p>
          <a:p>
            <a:pPr>
              <a:buFont typeface="Wingdings" panose="05000000000000000000" pitchFamily="2" charset="2"/>
              <a:buChar char="v"/>
            </a:pPr>
            <a:r>
              <a:rPr lang="en-CA" sz="2000" dirty="0" smtClean="0">
                <a:latin typeface="+mn-lt"/>
                <a:cs typeface="Arial" panose="020B0604020202020204" pitchFamily="34" charset="0"/>
              </a:rPr>
              <a:t>Monthly Attendance</a:t>
            </a:r>
          </a:p>
          <a:p>
            <a:pPr>
              <a:buFont typeface="Wingdings" panose="05000000000000000000" pitchFamily="2" charset="2"/>
              <a:buChar char="v"/>
            </a:pPr>
            <a:r>
              <a:rPr lang="en-CA" sz="2000" dirty="0" smtClean="0">
                <a:latin typeface="+mn-lt"/>
                <a:cs typeface="Arial" panose="020B0604020202020204" pitchFamily="34" charset="0"/>
              </a:rPr>
              <a:t>Site Visits</a:t>
            </a:r>
          </a:p>
          <a:p>
            <a:pPr>
              <a:buFont typeface="Wingdings" panose="05000000000000000000" pitchFamily="2" charset="2"/>
              <a:buChar char="v"/>
            </a:pPr>
            <a:r>
              <a:rPr lang="en-CA" sz="2000" dirty="0" smtClean="0">
                <a:latin typeface="+mn-lt"/>
                <a:cs typeface="Arial" panose="020B0604020202020204" pitchFamily="34" charset="0"/>
              </a:rPr>
              <a:t>Change in Rates</a:t>
            </a:r>
          </a:p>
          <a:p>
            <a:pPr>
              <a:buFont typeface="Wingdings" panose="05000000000000000000" pitchFamily="2" charset="2"/>
              <a:buChar char="v"/>
            </a:pPr>
            <a:r>
              <a:rPr lang="en-CA" sz="2000" dirty="0" smtClean="0">
                <a:latin typeface="+mn-lt"/>
                <a:cs typeface="Arial" panose="020B0604020202020204" pitchFamily="34" charset="0"/>
              </a:rPr>
              <a:t>Deadlines</a:t>
            </a:r>
          </a:p>
          <a:p>
            <a:pPr marL="114300" indent="0">
              <a:buNone/>
            </a:pPr>
            <a:endParaRPr lang="en-CA" dirty="0" smtClean="0">
              <a:latin typeface="Arial" panose="020B0604020202020204" pitchFamily="34" charset="0"/>
              <a:cs typeface="Arial" panose="020B0604020202020204" pitchFamily="34" charset="0"/>
            </a:endParaRPr>
          </a:p>
          <a:p>
            <a:pPr marL="114300" indent="0">
              <a:buNone/>
            </a:pPr>
            <a:endParaRPr lang="en-CA" dirty="0" smtClean="0"/>
          </a:p>
          <a:p>
            <a:pPr marL="114300" indent="0">
              <a:buNone/>
            </a:pPr>
            <a:endParaRPr lang="en-CA" dirty="0"/>
          </a:p>
        </p:txBody>
      </p:sp>
      <p:pic>
        <p:nvPicPr>
          <p:cNvPr id="5" name="Picture 4"/>
          <p:cNvPicPr>
            <a:picLocks noChangeAspect="1"/>
          </p:cNvPicPr>
          <p:nvPr/>
        </p:nvPicPr>
        <p:blipFill>
          <a:blip r:embed="rId3"/>
          <a:stretch>
            <a:fillRect/>
          </a:stretch>
        </p:blipFill>
        <p:spPr>
          <a:xfrm>
            <a:off x="3594100" y="3733800"/>
            <a:ext cx="4495800" cy="2697480"/>
          </a:xfrm>
          <a:prstGeom prst="rect">
            <a:avLst/>
          </a:prstGeom>
        </p:spPr>
      </p:pic>
    </p:spTree>
    <p:extLst>
      <p:ext uri="{BB962C8B-B14F-4D97-AF65-F5344CB8AC3E}">
        <p14:creationId xmlns:p14="http://schemas.microsoft.com/office/powerpoint/2010/main" val="3102027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86867"/>
            <a:ext cx="7620000" cy="1143000"/>
          </a:xfrm>
        </p:spPr>
        <p:txBody>
          <a:bodyPr/>
          <a:lstStyle/>
          <a:p>
            <a:r>
              <a:rPr lang="en-CA" dirty="0" smtClean="0">
                <a:latin typeface="+mn-lt"/>
              </a:rPr>
              <a:t>Determining Spousal Status</a:t>
            </a:r>
            <a:endParaRPr lang="en-CA" dirty="0">
              <a:latin typeface="+mn-lt"/>
            </a:endParaRPr>
          </a:p>
        </p:txBody>
      </p:sp>
      <p:sp>
        <p:nvSpPr>
          <p:cNvPr id="3" name="Content Placeholder 2"/>
          <p:cNvSpPr>
            <a:spLocks noGrp="1"/>
          </p:cNvSpPr>
          <p:nvPr>
            <p:ph sz="half" idx="1"/>
          </p:nvPr>
        </p:nvSpPr>
        <p:spPr>
          <a:xfrm>
            <a:off x="685800" y="1818767"/>
            <a:ext cx="7454900" cy="3962400"/>
          </a:xfrm>
        </p:spPr>
        <p:txBody>
          <a:bodyPr>
            <a:normAutofit/>
          </a:bodyPr>
          <a:lstStyle/>
          <a:p>
            <a:r>
              <a:rPr lang="en-CA" sz="2000" dirty="0" smtClean="0"/>
              <a:t>Couples are considered to be “spousal” in the following situations:</a:t>
            </a:r>
          </a:p>
          <a:p>
            <a:pPr lvl="1"/>
            <a:r>
              <a:rPr lang="en-CA" sz="2000" dirty="0"/>
              <a:t>W</a:t>
            </a:r>
            <a:r>
              <a:rPr lang="en-CA" sz="2000" dirty="0" smtClean="0"/>
              <a:t>hen they are married </a:t>
            </a:r>
            <a:r>
              <a:rPr lang="en-CA" sz="2000" dirty="0"/>
              <a:t>to each </a:t>
            </a:r>
            <a:r>
              <a:rPr lang="en-CA" sz="2000" dirty="0" smtClean="0"/>
              <a:t>other  </a:t>
            </a:r>
          </a:p>
          <a:p>
            <a:pPr lvl="1"/>
            <a:r>
              <a:rPr lang="en-CA" sz="2000" dirty="0" smtClean="0"/>
              <a:t>When they are </a:t>
            </a:r>
            <a:r>
              <a:rPr lang="en-CA" sz="2000" dirty="0"/>
              <a:t>not married to each other and are living in a conjugal relationship continuously for a period of not less than three years </a:t>
            </a:r>
            <a:endParaRPr lang="en-CA" sz="2000" dirty="0" smtClean="0"/>
          </a:p>
          <a:p>
            <a:pPr lvl="1"/>
            <a:r>
              <a:rPr lang="en-CA" sz="2000" dirty="0" smtClean="0"/>
              <a:t>When they </a:t>
            </a:r>
            <a:r>
              <a:rPr lang="en-CA" sz="2000" dirty="0"/>
              <a:t>are the natural or adoptive parents of a child </a:t>
            </a:r>
            <a:endParaRPr lang="en-CA" sz="2000" dirty="0" smtClean="0"/>
          </a:p>
          <a:p>
            <a:pPr lvl="1"/>
            <a:r>
              <a:rPr lang="en-CA" sz="2000" dirty="0" smtClean="0"/>
              <a:t>When they are receiving Ontario Works or Ontario Disability Support Program benefits as a couple </a:t>
            </a:r>
          </a:p>
          <a:p>
            <a:r>
              <a:rPr lang="en-CA" sz="2000" u="sng" dirty="0" smtClean="0"/>
              <a:t>Please Note</a:t>
            </a:r>
            <a:r>
              <a:rPr lang="en-CA" sz="2000" dirty="0" smtClean="0"/>
              <a:t>:  When a couple states they are separated, they are considered to still be spousal until they are physically residing at separate addresses</a:t>
            </a:r>
          </a:p>
        </p:txBody>
      </p:sp>
      <p:pic>
        <p:nvPicPr>
          <p:cNvPr id="5122" name="Picture 2" descr="Image result for spousal"/>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520049" y="12700"/>
            <a:ext cx="2585851" cy="1717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1423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a:stretch>
            <a:fillRect/>
          </a:stretch>
        </p:blipFill>
        <p:spPr>
          <a:xfrm>
            <a:off x="3276600" y="1536192"/>
            <a:ext cx="5152869" cy="3429000"/>
          </a:xfrm>
          <a:prstGeom prst="rect">
            <a:avLst/>
          </a:prstGeom>
        </p:spPr>
      </p:pic>
      <p:sp>
        <p:nvSpPr>
          <p:cNvPr id="2" name="Title 1"/>
          <p:cNvSpPr>
            <a:spLocks noGrp="1"/>
          </p:cNvSpPr>
          <p:nvPr>
            <p:ph type="title"/>
          </p:nvPr>
        </p:nvSpPr>
        <p:spPr/>
        <p:txBody>
          <a:bodyPr/>
          <a:lstStyle/>
          <a:p>
            <a:r>
              <a:rPr lang="en-CA" dirty="0" smtClean="0"/>
              <a:t>Determining Custody Arrangements</a:t>
            </a:r>
            <a:endParaRPr lang="en-CA" dirty="0"/>
          </a:p>
        </p:txBody>
      </p:sp>
      <p:sp>
        <p:nvSpPr>
          <p:cNvPr id="3" name="Content Placeholder 2"/>
          <p:cNvSpPr>
            <a:spLocks noGrp="1"/>
          </p:cNvSpPr>
          <p:nvPr>
            <p:ph sz="half" idx="1"/>
          </p:nvPr>
        </p:nvSpPr>
        <p:spPr>
          <a:xfrm>
            <a:off x="457200" y="1536192"/>
            <a:ext cx="3657600" cy="5321808"/>
          </a:xfrm>
        </p:spPr>
        <p:txBody>
          <a:bodyPr>
            <a:normAutofit fontScale="62500" lnSpcReduction="20000"/>
          </a:bodyPr>
          <a:lstStyle/>
          <a:p>
            <a:r>
              <a:rPr lang="en-CA" sz="2900" dirty="0" smtClean="0"/>
              <a:t>Fee Subsidy is approved </a:t>
            </a:r>
            <a:r>
              <a:rPr lang="en-CA" sz="2900" dirty="0"/>
              <a:t>for </a:t>
            </a:r>
            <a:r>
              <a:rPr lang="en-CA" sz="2900" dirty="0" smtClean="0"/>
              <a:t>the days when the child </a:t>
            </a:r>
            <a:r>
              <a:rPr lang="en-CA" sz="2900" dirty="0"/>
              <a:t>is in </a:t>
            </a:r>
            <a:r>
              <a:rPr lang="en-CA" sz="2900" dirty="0" smtClean="0"/>
              <a:t>the applicant’s </a:t>
            </a:r>
            <a:r>
              <a:rPr lang="en-CA" sz="2900" dirty="0"/>
              <a:t>care.  </a:t>
            </a:r>
            <a:endParaRPr lang="en-CA" sz="2900" dirty="0" smtClean="0"/>
          </a:p>
          <a:p>
            <a:pPr lvl="1"/>
            <a:r>
              <a:rPr lang="en-CA" sz="2900" dirty="0" smtClean="0"/>
              <a:t>Ex. Joint custody – subsidy covers the week that child is with applicant only</a:t>
            </a:r>
          </a:p>
          <a:p>
            <a:r>
              <a:rPr lang="en-CA" sz="2900" dirty="0" smtClean="0"/>
              <a:t>If </a:t>
            </a:r>
            <a:r>
              <a:rPr lang="en-CA" sz="2900" dirty="0"/>
              <a:t>other parent wishes to use child </a:t>
            </a:r>
            <a:r>
              <a:rPr lang="en-CA" sz="2900" dirty="0" smtClean="0"/>
              <a:t>care when the child is in his/her care, </a:t>
            </a:r>
            <a:r>
              <a:rPr lang="en-CA" sz="2900" dirty="0"/>
              <a:t>he/she would either have to pay full fee or apply for subsidy on his/her own</a:t>
            </a:r>
            <a:r>
              <a:rPr lang="en-CA" sz="2900" dirty="0" smtClean="0"/>
              <a:t>.</a:t>
            </a:r>
          </a:p>
          <a:p>
            <a:r>
              <a:rPr lang="en-CA" sz="2900" dirty="0" smtClean="0"/>
              <a:t>Centres should be billing the parent who drops off the child or has care of the child for that day</a:t>
            </a:r>
          </a:p>
          <a:p>
            <a:r>
              <a:rPr lang="en-CA" sz="2900" dirty="0" smtClean="0"/>
              <a:t>Centres and clients are obligated to report changes in custody including Foster Care and Kinship Care</a:t>
            </a:r>
          </a:p>
          <a:p>
            <a:r>
              <a:rPr lang="en-CA" sz="2900" dirty="0" smtClean="0"/>
              <a:t>When a child is in Foster Care, they do not qualify for fee subsidy therefore CAS or </a:t>
            </a:r>
            <a:r>
              <a:rPr lang="en-CA" sz="2900" dirty="0" err="1" smtClean="0"/>
              <a:t>Dilico</a:t>
            </a:r>
            <a:r>
              <a:rPr lang="en-CA" sz="2900" dirty="0" smtClean="0"/>
              <a:t> should be billed for the days used</a:t>
            </a:r>
            <a:endParaRPr lang="en-CA" sz="2900" dirty="0"/>
          </a:p>
          <a:p>
            <a:pPr marL="114300" indent="0">
              <a:buNone/>
            </a:pPr>
            <a:endParaRPr lang="en-CA" dirty="0"/>
          </a:p>
        </p:txBody>
      </p:sp>
    </p:spTree>
    <p:extLst>
      <p:ext uri="{BB962C8B-B14F-4D97-AF65-F5344CB8AC3E}">
        <p14:creationId xmlns:p14="http://schemas.microsoft.com/office/powerpoint/2010/main" val="25204620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n-lt"/>
              </a:rPr>
              <a:t>Absent Days</a:t>
            </a:r>
            <a:endParaRPr lang="en-CA" dirty="0">
              <a:latin typeface="+mn-lt"/>
            </a:endParaRPr>
          </a:p>
        </p:txBody>
      </p:sp>
      <p:sp>
        <p:nvSpPr>
          <p:cNvPr id="3" name="Content Placeholder 2"/>
          <p:cNvSpPr>
            <a:spLocks noGrp="1"/>
          </p:cNvSpPr>
          <p:nvPr>
            <p:ph idx="1"/>
          </p:nvPr>
        </p:nvSpPr>
        <p:spPr>
          <a:xfrm>
            <a:off x="457200" y="1219200"/>
            <a:ext cx="7937492" cy="4467260"/>
          </a:xfrm>
        </p:spPr>
        <p:txBody>
          <a:bodyPr>
            <a:normAutofit fontScale="62500" lnSpcReduction="20000"/>
          </a:bodyPr>
          <a:lstStyle/>
          <a:p>
            <a:r>
              <a:rPr lang="en-CA" sz="2900" dirty="0" smtClean="0"/>
              <a:t>The DSSAB is responsible to pay the child care program the subsidized portion of the daily rate up to a maximum of 30 absences per calendar year. Absences are defined as illness and/or vacations.  Centres also can claim absent days for students during school breaks such as the March Break and Christmas Break. </a:t>
            </a:r>
          </a:p>
          <a:p>
            <a:r>
              <a:rPr lang="en-CA" sz="2900" dirty="0"/>
              <a:t>T</a:t>
            </a:r>
            <a:r>
              <a:rPr lang="en-CA" sz="2900" dirty="0" smtClean="0"/>
              <a:t>he family is responsible to make payment to the child care centre for their parental contribution when the child is absent and still has absent days remaining.  </a:t>
            </a:r>
          </a:p>
          <a:p>
            <a:r>
              <a:rPr lang="en-CA" sz="2900" dirty="0" smtClean="0"/>
              <a:t>If the child has used up all of their absent days for the year, the family is responsible for the full fee cost when absent from the time they run out of absent days to Dec 31.</a:t>
            </a:r>
            <a:endParaRPr lang="en-CA" sz="2900" dirty="0"/>
          </a:p>
          <a:p>
            <a:r>
              <a:rPr lang="en-CA" sz="2900" dirty="0" smtClean="0"/>
              <a:t>DSSAB </a:t>
            </a:r>
            <a:r>
              <a:rPr lang="en-CA" sz="2900" dirty="0"/>
              <a:t>would consider approving additional absent days for a child when there are extenuating </a:t>
            </a:r>
            <a:r>
              <a:rPr lang="en-CA" sz="2900" dirty="0" smtClean="0"/>
              <a:t>circumstances.  Parent will </a:t>
            </a:r>
            <a:r>
              <a:rPr lang="en-CA" sz="2900" dirty="0"/>
              <a:t>be required to provide medical documentation to substantiate their request for additional days.  </a:t>
            </a:r>
            <a:endParaRPr lang="en-CA" sz="2900" dirty="0" smtClean="0"/>
          </a:p>
          <a:p>
            <a:r>
              <a:rPr lang="en-CA" sz="2900" dirty="0" smtClean="0"/>
              <a:t>Centres </a:t>
            </a:r>
            <a:r>
              <a:rPr lang="en-CA" sz="2900" dirty="0"/>
              <a:t>can be proactive and suggest to parents to get medical verification </a:t>
            </a:r>
            <a:r>
              <a:rPr lang="en-CA" sz="2900" dirty="0" smtClean="0"/>
              <a:t>when child has been hospitalized.</a:t>
            </a:r>
          </a:p>
          <a:p>
            <a:r>
              <a:rPr lang="en-CA" sz="2900" dirty="0" smtClean="0"/>
              <a:t>Centres can request an up to date listing of children’s absent days used and  remaining anytime throughout the year.</a:t>
            </a:r>
            <a:endParaRPr lang="en-CA" sz="2900" dirty="0"/>
          </a:p>
          <a:p>
            <a:endParaRPr lang="en-CA" dirty="0"/>
          </a:p>
        </p:txBody>
      </p:sp>
      <p:sp>
        <p:nvSpPr>
          <p:cNvPr id="4" name="AutoShape 2" descr="Image result for sick toddler in hospital bed with teddy"/>
          <p:cNvSpPr>
            <a:spLocks noChangeAspect="1" noChangeArrowheads="1"/>
          </p:cNvSpPr>
          <p:nvPr/>
        </p:nvSpPr>
        <p:spPr bwMode="auto">
          <a:xfrm>
            <a:off x="6019800" y="3048000"/>
            <a:ext cx="2362192" cy="2362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44" name="Picture 4" descr="Image result for sick toddler in hospital bed with ted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5023961"/>
            <a:ext cx="2895600" cy="1697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9987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981199" y="152412"/>
          <a:ext cx="4572003" cy="6477005"/>
        </p:xfrm>
        <a:graphic>
          <a:graphicData uri="http://schemas.openxmlformats.org/drawingml/2006/table">
            <a:tbl>
              <a:tblPr>
                <a:tableStyleId>{5C22544A-7EE6-4342-B048-85BDC9FD1C3A}</a:tableStyleId>
              </a:tblPr>
              <a:tblGrid>
                <a:gridCol w="349975"/>
                <a:gridCol w="1206292"/>
                <a:gridCol w="409545"/>
                <a:gridCol w="588254"/>
                <a:gridCol w="402098"/>
                <a:gridCol w="402098"/>
                <a:gridCol w="402098"/>
                <a:gridCol w="402098"/>
                <a:gridCol w="409545"/>
              </a:tblGrid>
              <a:tr h="147712">
                <a:tc gridSpan="9">
                  <a:txBody>
                    <a:bodyPr/>
                    <a:lstStyle/>
                    <a:p>
                      <a:pPr algn="ctr" fontAlgn="b"/>
                      <a:r>
                        <a:rPr lang="en-CA" sz="600" u="none" strike="noStrike">
                          <a:effectLst/>
                        </a:rPr>
                        <a:t>2019 ABSENCE ALLOWANCE CALCULATION - SUBSIDIZED CHILD CARE</a:t>
                      </a:r>
                      <a:endParaRPr lang="en-CA" sz="600" b="1" i="0" u="none" strike="noStrike">
                        <a:solidFill>
                          <a:srgbClr val="000000"/>
                        </a:solidFill>
                        <a:effectLst/>
                        <a:latin typeface="Arial" panose="020B0604020202020204" pitchFamily="34" charset="0"/>
                      </a:endParaRPr>
                    </a:p>
                  </a:txBody>
                  <a:tcPr marL="4568" marR="4568" marT="4568" marB="0" anchor="b"/>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233877">
                <a:tc gridSpan="2">
                  <a:txBody>
                    <a:bodyPr/>
                    <a:lstStyle/>
                    <a:p>
                      <a:pPr algn="l" fontAlgn="b"/>
                      <a:r>
                        <a:rPr lang="en-CA" sz="500" u="none" strike="noStrike">
                          <a:effectLst/>
                        </a:rPr>
                        <a:t>WEEK COMMENCING</a:t>
                      </a:r>
                      <a:endParaRPr lang="en-CA" sz="500" b="1" i="0" u="none" strike="noStrike">
                        <a:solidFill>
                          <a:srgbClr val="000000"/>
                        </a:solidFill>
                        <a:effectLst/>
                        <a:latin typeface="Arial" panose="020B0604020202020204" pitchFamily="34" charset="0"/>
                      </a:endParaRPr>
                    </a:p>
                  </a:txBody>
                  <a:tcPr marL="4568" marR="4568" marT="4568" marB="0" anchor="b"/>
                </a:tc>
                <a:tc hMerge="1">
                  <a:txBody>
                    <a:bodyPr/>
                    <a:lstStyle/>
                    <a:p>
                      <a:endParaRPr lang="en-CA"/>
                    </a:p>
                  </a:txBody>
                  <a:tcPr/>
                </a:tc>
                <a:tc>
                  <a:txBody>
                    <a:bodyPr/>
                    <a:lstStyle/>
                    <a:p>
                      <a:pPr algn="ctr" fontAlgn="b"/>
                      <a:r>
                        <a:rPr lang="en-CA" sz="500" u="none" strike="noStrike">
                          <a:effectLst/>
                        </a:rPr>
                        <a:t>WKS</a:t>
                      </a:r>
                      <a:endParaRPr lang="en-CA" sz="500" b="1"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1" i="0" u="none" strike="noStrike">
                        <a:solidFill>
                          <a:srgbClr val="000000"/>
                        </a:solidFill>
                        <a:effectLst/>
                        <a:latin typeface="Arial" panose="020B0604020202020204" pitchFamily="34" charset="0"/>
                      </a:endParaRPr>
                    </a:p>
                  </a:txBody>
                  <a:tcPr marL="4568" marR="4568" marT="4568" marB="0" anchor="b"/>
                </a:tc>
                <a:tc gridSpan="5">
                  <a:txBody>
                    <a:bodyPr/>
                    <a:lstStyle/>
                    <a:p>
                      <a:pPr algn="ctr" fontAlgn="b"/>
                      <a:r>
                        <a:rPr lang="en-CA" sz="500" u="none" strike="noStrike">
                          <a:effectLst/>
                        </a:rPr>
                        <a:t>DAYS ENROLLED PER WEEK</a:t>
                      </a:r>
                      <a:endParaRPr lang="en-CA" sz="500" b="1" i="0" u="none" strike="noStrike">
                        <a:solidFill>
                          <a:srgbClr val="000000"/>
                        </a:solidFill>
                        <a:effectLst/>
                        <a:latin typeface="Arial" panose="020B0604020202020204" pitchFamily="34" charset="0"/>
                      </a:endParaRPr>
                    </a:p>
                  </a:txBody>
                  <a:tcPr marL="4568" marR="4568" marT="4568" marB="0" anchor="b"/>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116938">
                <a:tc>
                  <a:txBody>
                    <a:bodyPr/>
                    <a:lstStyle/>
                    <a:p>
                      <a:pPr algn="l"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1"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a:t>
                      </a:r>
                      <a:endParaRPr lang="en-CA" sz="500" b="1"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1"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1"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a:t>
                      </a:r>
                      <a:endParaRPr lang="en-CA" sz="500" b="1" i="0" u="none" strike="noStrike">
                        <a:solidFill>
                          <a:srgbClr val="000000"/>
                        </a:solidFill>
                        <a:effectLst/>
                        <a:latin typeface="Arial" panose="020B0604020202020204" pitchFamily="34" charset="0"/>
                      </a:endParaRPr>
                    </a:p>
                  </a:txBody>
                  <a:tcPr marL="4568" marR="4568" marT="4568" marB="0" anchor="b"/>
                </a:tc>
              </a:tr>
              <a:tr h="116938">
                <a:tc>
                  <a:txBody>
                    <a:bodyPr/>
                    <a:lstStyle/>
                    <a:p>
                      <a:pPr algn="ctr" fontAlgn="b"/>
                      <a:r>
                        <a:rPr lang="en-CA" sz="500" u="none" strike="noStrike">
                          <a:effectLst/>
                        </a:rPr>
                        <a:t>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January 07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6</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January 14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6</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January 21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6</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January 28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6</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February 04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6</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February 11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February 18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February 25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March 04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10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March 11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11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March 18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12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March 25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13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April 01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14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April 08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15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April 15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16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April 22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17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April 29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18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May 06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19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May 13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20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May 20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21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May 27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22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June 03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23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June 10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24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June 17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25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June 24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26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July 01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27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July 08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28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July 15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29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July 22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30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July 29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31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August 05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32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August 12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33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August 19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34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August 26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35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September 02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36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September 09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37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September 16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38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September 23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39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September 30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40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October 07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41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October 14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42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October 21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43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October 28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44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November 04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45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November 11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46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November 18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47</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November 25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48</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December 02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5</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dirty="0">
                          <a:effectLst/>
                        </a:rPr>
                        <a:t>1</a:t>
                      </a:r>
                      <a:endParaRPr lang="en-CA" sz="500" b="0" i="0" u="none" strike="noStrike" dirty="0">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49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December 09</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4</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0</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50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December 16</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0</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51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December 23</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 </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0</a:t>
                      </a:r>
                      <a:endParaRPr lang="en-CA" sz="500" b="0" i="0" u="none" strike="noStrike">
                        <a:solidFill>
                          <a:srgbClr val="000000"/>
                        </a:solidFill>
                        <a:effectLst/>
                        <a:latin typeface="Arial" panose="020B0604020202020204" pitchFamily="34" charset="0"/>
                      </a:endParaRPr>
                    </a:p>
                  </a:txBody>
                  <a:tcPr marL="4568" marR="4568" marT="4568" marB="0" anchor="b"/>
                </a:tc>
              </a:tr>
              <a:tr h="110785">
                <a:tc>
                  <a:txBody>
                    <a:bodyPr/>
                    <a:lstStyle/>
                    <a:p>
                      <a:pPr algn="ctr" fontAlgn="b"/>
                      <a:r>
                        <a:rPr lang="en-CA" sz="500" u="none" strike="noStrike">
                          <a:effectLst/>
                        </a:rPr>
                        <a:t>52</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l" fontAlgn="b"/>
                      <a:r>
                        <a:rPr lang="en-CA" sz="500" u="none" strike="noStrike">
                          <a:effectLst/>
                        </a:rPr>
                        <a:t>December 30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1</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0</a:t>
                      </a:r>
                      <a:endParaRPr lang="en-CA" sz="500" b="0" i="0" u="none" strike="noStrike">
                        <a:solidFill>
                          <a:srgbClr val="000000"/>
                        </a:solidFill>
                        <a:effectLst/>
                        <a:latin typeface="Arial" panose="020B0604020202020204" pitchFamily="34" charset="0"/>
                      </a:endParaRPr>
                    </a:p>
                  </a:txBody>
                  <a:tcPr marL="4568" marR="4568" marT="4568" marB="0" anchor="b"/>
                </a:tc>
                <a:tc>
                  <a:txBody>
                    <a:bodyPr/>
                    <a:lstStyle/>
                    <a:p>
                      <a:pPr algn="ctr" fontAlgn="b"/>
                      <a:r>
                        <a:rPr lang="en-CA" sz="500" u="none" strike="noStrike">
                          <a:effectLst/>
                        </a:rPr>
                        <a:t>0</a:t>
                      </a:r>
                      <a:endParaRPr lang="en-CA" sz="500" b="0" i="0" u="none" strike="noStrike">
                        <a:solidFill>
                          <a:srgbClr val="000000"/>
                        </a:solidFill>
                        <a:effectLst/>
                        <a:latin typeface="Arial" panose="020B0604020202020204" pitchFamily="34" charset="0"/>
                      </a:endParaRPr>
                    </a:p>
                  </a:txBody>
                  <a:tcPr marL="4568" marR="4568" marT="4568" marB="0" anchor="b"/>
                </a:tc>
              </a:tr>
              <a:tr h="211505">
                <a:tc gridSpan="9">
                  <a:txBody>
                    <a:bodyPr/>
                    <a:lstStyle/>
                    <a:p>
                      <a:pPr algn="ctr" fontAlgn="b"/>
                      <a:r>
                        <a:rPr lang="en-CA" sz="500" u="none" strike="noStrike" dirty="0">
                          <a:effectLst/>
                        </a:rPr>
                        <a:t>** Absent days are not pro-rated for Applicants who are using care due to education**</a:t>
                      </a:r>
                      <a:br>
                        <a:rPr lang="en-CA" sz="500" u="none" strike="noStrike" dirty="0">
                          <a:effectLst/>
                        </a:rPr>
                      </a:br>
                      <a:r>
                        <a:rPr lang="en-CA" sz="500" u="none" strike="noStrike" dirty="0">
                          <a:effectLst/>
                        </a:rPr>
                        <a:t>**Children with a diagnosed Special Need receive an additional 2 weeks of absent days**</a:t>
                      </a:r>
                      <a:endParaRPr lang="en-CA" sz="500" b="0" i="0" u="none" strike="noStrike" dirty="0">
                        <a:solidFill>
                          <a:srgbClr val="000000"/>
                        </a:solidFill>
                        <a:effectLst/>
                        <a:latin typeface="Arial" panose="020B0604020202020204" pitchFamily="34" charset="0"/>
                      </a:endParaRPr>
                    </a:p>
                  </a:txBody>
                  <a:tcPr marL="4568" marR="4568" marT="4568" marB="0" anchor="b"/>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bl>
          </a:graphicData>
        </a:graphic>
      </p:graphicFrame>
    </p:spTree>
    <p:extLst>
      <p:ext uri="{BB962C8B-B14F-4D97-AF65-F5344CB8AC3E}">
        <p14:creationId xmlns:p14="http://schemas.microsoft.com/office/powerpoint/2010/main" val="34278964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n-lt"/>
              </a:rPr>
              <a:t>Child Care Letter of Approval</a:t>
            </a:r>
            <a:endParaRPr lang="en-CA" dirty="0">
              <a:latin typeface="+mn-lt"/>
            </a:endParaRPr>
          </a:p>
        </p:txBody>
      </p:sp>
      <p:sp>
        <p:nvSpPr>
          <p:cNvPr id="7" name="Content Placeholder 6"/>
          <p:cNvSpPr>
            <a:spLocks noGrp="1"/>
          </p:cNvSpPr>
          <p:nvPr>
            <p:ph sz="half" idx="1"/>
          </p:nvPr>
        </p:nvSpPr>
        <p:spPr>
          <a:xfrm>
            <a:off x="457200" y="1392238"/>
            <a:ext cx="3505200" cy="5237162"/>
          </a:xfrm>
        </p:spPr>
        <p:txBody>
          <a:bodyPr>
            <a:normAutofit fontScale="70000" lnSpcReduction="20000"/>
          </a:bodyPr>
          <a:lstStyle/>
          <a:p>
            <a:r>
              <a:rPr lang="en-CA" dirty="0" smtClean="0"/>
              <a:t>This form indicates care codes approved, reason for child care, parental contribution, and absent days allotted for the year.</a:t>
            </a:r>
          </a:p>
          <a:p>
            <a:r>
              <a:rPr lang="en-CA" dirty="0" smtClean="0"/>
              <a:t>Approvals are submitted for new applications, yearly updates and when there is a change in daily rates.</a:t>
            </a:r>
          </a:p>
          <a:p>
            <a:r>
              <a:rPr lang="en-CA" dirty="0" smtClean="0"/>
              <a:t>Review form for accuracy and to confirm you can accommodate what has been approved</a:t>
            </a:r>
          </a:p>
          <a:p>
            <a:r>
              <a:rPr lang="en-CA" dirty="0" smtClean="0"/>
              <a:t>Inform Child Care Worker of errors or if unable to accommodate</a:t>
            </a:r>
          </a:p>
          <a:p>
            <a:r>
              <a:rPr lang="en-CA" dirty="0" smtClean="0"/>
              <a:t>Complete and </a:t>
            </a:r>
            <a:r>
              <a:rPr lang="en-CA" u="sng" dirty="0" smtClean="0"/>
              <a:t>sign within 3 working days</a:t>
            </a:r>
            <a:r>
              <a:rPr lang="en-CA" dirty="0" smtClean="0"/>
              <a:t>. Contact us if you have any questions.  </a:t>
            </a:r>
            <a:endParaRPr lang="en-CA" dirty="0"/>
          </a:p>
        </p:txBody>
      </p:sp>
      <p:graphicFrame>
        <p:nvGraphicFramePr>
          <p:cNvPr id="4" name="Content Placeholder 3"/>
          <p:cNvGraphicFramePr>
            <a:graphicFrameLocks noGrp="1" noChangeAspect="1"/>
          </p:cNvGraphicFramePr>
          <p:nvPr>
            <p:ph sz="half" idx="2"/>
            <p:extLst>
              <p:ext uri="{D42A27DB-BD31-4B8C-83A1-F6EECF244321}">
                <p14:modId xmlns:p14="http://schemas.microsoft.com/office/powerpoint/2010/main" val="2208132837"/>
              </p:ext>
            </p:extLst>
          </p:nvPr>
        </p:nvGraphicFramePr>
        <p:xfrm>
          <a:off x="4207838" y="1417638"/>
          <a:ext cx="3900835" cy="5059362"/>
        </p:xfrm>
        <a:graphic>
          <a:graphicData uri="http://schemas.openxmlformats.org/presentationml/2006/ole">
            <mc:AlternateContent xmlns:mc="http://schemas.openxmlformats.org/markup-compatibility/2006">
              <mc:Choice xmlns:v="urn:schemas-microsoft-com:vml" Requires="v">
                <p:oleObj spid="_x0000_s4105" name="Template" r:id="rId5" imgW="7201080" imgH="9339120" progId="Word.Template.12">
                  <p:embed/>
                </p:oleObj>
              </mc:Choice>
              <mc:Fallback>
                <p:oleObj name="Template" r:id="rId5" imgW="7201080" imgH="9339120" progId="Word.Template.12">
                  <p:embed/>
                  <p:pic>
                    <p:nvPicPr>
                      <p:cNvPr id="0" name=""/>
                      <p:cNvPicPr/>
                      <p:nvPr/>
                    </p:nvPicPr>
                    <p:blipFill>
                      <a:blip r:embed="rId6"/>
                      <a:stretch>
                        <a:fillRect/>
                      </a:stretch>
                    </p:blipFill>
                    <p:spPr>
                      <a:xfrm>
                        <a:off x="4207838" y="1417638"/>
                        <a:ext cx="3900835" cy="5059362"/>
                      </a:xfrm>
                      <a:prstGeom prst="rect">
                        <a:avLst/>
                      </a:prstGeom>
                    </p:spPr>
                  </p:pic>
                </p:oleObj>
              </mc:Fallback>
            </mc:AlternateContent>
          </a:graphicData>
        </a:graphic>
      </p:graphicFrame>
    </p:spTree>
    <p:extLst>
      <p:ext uri="{BB962C8B-B14F-4D97-AF65-F5344CB8AC3E}">
        <p14:creationId xmlns:p14="http://schemas.microsoft.com/office/powerpoint/2010/main" val="30813576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553200" y="462756"/>
            <a:ext cx="1274763" cy="1274763"/>
          </a:xfrm>
          <a:prstGeom prst="rect">
            <a:avLst/>
          </a:prstGeom>
        </p:spPr>
      </p:pic>
      <p:sp>
        <p:nvSpPr>
          <p:cNvPr id="2" name="Title 1"/>
          <p:cNvSpPr>
            <a:spLocks noGrp="1"/>
          </p:cNvSpPr>
          <p:nvPr>
            <p:ph type="title"/>
          </p:nvPr>
        </p:nvSpPr>
        <p:spPr>
          <a:xfrm>
            <a:off x="434715" y="462756"/>
            <a:ext cx="7620000" cy="1143000"/>
          </a:xfrm>
        </p:spPr>
        <p:txBody>
          <a:bodyPr/>
          <a:lstStyle/>
          <a:p>
            <a:r>
              <a:rPr lang="en-CA" dirty="0" smtClean="0">
                <a:latin typeface="+mn-lt"/>
              </a:rPr>
              <a:t>Parental Agreement </a:t>
            </a:r>
            <a:endParaRPr lang="en-CA" dirty="0">
              <a:latin typeface="+mn-lt"/>
            </a:endParaRPr>
          </a:p>
        </p:txBody>
      </p:sp>
      <p:sp>
        <p:nvSpPr>
          <p:cNvPr id="3" name="Content Placeholder 2"/>
          <p:cNvSpPr>
            <a:spLocks noGrp="1"/>
          </p:cNvSpPr>
          <p:nvPr>
            <p:ph idx="1"/>
          </p:nvPr>
        </p:nvSpPr>
        <p:spPr>
          <a:xfrm>
            <a:off x="457200" y="1737519"/>
            <a:ext cx="7620000" cy="4510881"/>
          </a:xfrm>
        </p:spPr>
        <p:txBody>
          <a:bodyPr>
            <a:noAutofit/>
          </a:bodyPr>
          <a:lstStyle/>
          <a:p>
            <a:r>
              <a:rPr lang="en-US" sz="1600" dirty="0" smtClean="0"/>
              <a:t>Parents and Centres must notify the TBDSSAB within 48 hours of the following changes:</a:t>
            </a:r>
            <a:endParaRPr lang="en-CA" sz="1600" dirty="0" smtClean="0"/>
          </a:p>
          <a:p>
            <a:pPr lvl="1"/>
            <a:r>
              <a:rPr lang="en-US" sz="1600" dirty="0" smtClean="0"/>
              <a:t>Employment i.e. changes to work schedule, employer, no longer working</a:t>
            </a:r>
            <a:endParaRPr lang="en-CA" sz="1600" dirty="0" smtClean="0"/>
          </a:p>
          <a:p>
            <a:pPr lvl="1"/>
            <a:r>
              <a:rPr lang="en-US" sz="1600" dirty="0" smtClean="0"/>
              <a:t>Student status i.e. changes to class schedule, full or part-time status, or withdrawal</a:t>
            </a:r>
            <a:endParaRPr lang="en-CA" sz="1600" dirty="0" smtClean="0"/>
          </a:p>
          <a:p>
            <a:pPr lvl="1"/>
            <a:r>
              <a:rPr lang="en-US" sz="1600" dirty="0" smtClean="0"/>
              <a:t>Medical status i.e. return to work</a:t>
            </a:r>
            <a:endParaRPr lang="en-CA" sz="1600" dirty="0" smtClean="0"/>
          </a:p>
          <a:p>
            <a:pPr lvl="1"/>
            <a:r>
              <a:rPr lang="en-US" sz="1600" dirty="0" smtClean="0"/>
              <a:t>Change in marital status (i.e. common-law, separation, marriage) or if they begin residing with another adult</a:t>
            </a:r>
            <a:endParaRPr lang="en-CA" sz="1600" dirty="0" smtClean="0"/>
          </a:p>
          <a:p>
            <a:pPr lvl="1"/>
            <a:r>
              <a:rPr lang="en-US" sz="1600" dirty="0" smtClean="0"/>
              <a:t>Change in custody arrangements (i.e. joint custody, access, Temporary Care, Foster Care, Kinship) </a:t>
            </a:r>
          </a:p>
          <a:p>
            <a:pPr lvl="1"/>
            <a:r>
              <a:rPr lang="en-US" sz="1600" dirty="0" smtClean="0"/>
              <a:t>Change of address and/or phone number</a:t>
            </a:r>
            <a:endParaRPr lang="en-CA" sz="1600" dirty="0" smtClean="0"/>
          </a:p>
          <a:p>
            <a:pPr lvl="1"/>
            <a:r>
              <a:rPr lang="en-US" sz="1600" dirty="0" smtClean="0"/>
              <a:t>Change in financial status i.e. Ontario Works or Ontario Disability Support Program status, Notice Of Assessment (NOA) reassessments</a:t>
            </a:r>
            <a:endParaRPr lang="en-CA" sz="1600" dirty="0" smtClean="0"/>
          </a:p>
          <a:p>
            <a:pPr lvl="1"/>
            <a:r>
              <a:rPr lang="en-US" sz="1600" dirty="0" smtClean="0"/>
              <a:t>Any other changes in the subsidy eligibility application as well as changes in child care requirements (i.e. termination, leave, hold, change in approved days and times of care)</a:t>
            </a:r>
            <a:endParaRPr lang="en-CA" sz="1600" dirty="0" smtClean="0"/>
          </a:p>
          <a:p>
            <a:pPr marL="114300" indent="0">
              <a:buNone/>
            </a:pPr>
            <a:endParaRPr lang="en-CA" sz="1600" dirty="0"/>
          </a:p>
        </p:txBody>
      </p:sp>
    </p:spTree>
    <p:extLst>
      <p:ext uri="{BB962C8B-B14F-4D97-AF65-F5344CB8AC3E}">
        <p14:creationId xmlns:p14="http://schemas.microsoft.com/office/powerpoint/2010/main" val="19067527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latin typeface="+mn-lt"/>
              </a:rPr>
              <a:t>Change to Placement Form</a:t>
            </a:r>
            <a:endParaRPr lang="en-CA" dirty="0">
              <a:latin typeface="+mn-lt"/>
            </a:endParaRPr>
          </a:p>
        </p:txBody>
      </p:sp>
      <p:sp>
        <p:nvSpPr>
          <p:cNvPr id="8" name="Content Placeholder 7"/>
          <p:cNvSpPr>
            <a:spLocks noGrp="1"/>
          </p:cNvSpPr>
          <p:nvPr>
            <p:ph sz="half" idx="1"/>
          </p:nvPr>
        </p:nvSpPr>
        <p:spPr>
          <a:xfrm>
            <a:off x="0" y="1417638"/>
            <a:ext cx="4724400" cy="5668962"/>
          </a:xfrm>
        </p:spPr>
        <p:txBody>
          <a:bodyPr>
            <a:noAutofit/>
          </a:bodyPr>
          <a:lstStyle/>
          <a:p>
            <a:r>
              <a:rPr lang="en-CA" sz="1600" b="1" dirty="0" smtClean="0"/>
              <a:t>Please remember the following items when completing:</a:t>
            </a:r>
            <a:endParaRPr lang="en-CA" sz="1600" b="1" dirty="0"/>
          </a:p>
          <a:p>
            <a:pPr lvl="0"/>
            <a:r>
              <a:rPr lang="en-CA" sz="1600" dirty="0" smtClean="0"/>
              <a:t>Complete as soon as you are aware of the change (emails are no longer accepted). </a:t>
            </a:r>
          </a:p>
          <a:p>
            <a:pPr lvl="0"/>
            <a:r>
              <a:rPr lang="en-CA" sz="1600" dirty="0" smtClean="0"/>
              <a:t>Review your ins and outs on a weekly basis to ensure you are notifying the DSSAB of the changes required.</a:t>
            </a:r>
          </a:p>
          <a:p>
            <a:pPr lvl="0"/>
            <a:r>
              <a:rPr lang="en-CA" sz="1600" dirty="0" smtClean="0"/>
              <a:t>This alleviates last minute changes while you are completing attendance and ensures accurate care codes and rates are on the attendance. </a:t>
            </a:r>
          </a:p>
          <a:p>
            <a:pPr lvl="0"/>
            <a:r>
              <a:rPr lang="en-CA" sz="1600" dirty="0" smtClean="0"/>
              <a:t>Indicate which child/children this CTP applies to</a:t>
            </a:r>
          </a:p>
          <a:p>
            <a:pPr lvl="0"/>
            <a:r>
              <a:rPr lang="en-CA" sz="1600" dirty="0" smtClean="0"/>
              <a:t>Indicate the parental contribution on all CTP’s</a:t>
            </a:r>
            <a:endParaRPr lang="en-CA" sz="1600" dirty="0"/>
          </a:p>
          <a:p>
            <a:pPr lvl="0"/>
            <a:r>
              <a:rPr lang="en-CA" sz="1600" dirty="0" smtClean="0"/>
              <a:t>Please provide comments to explain your change request</a:t>
            </a:r>
          </a:p>
          <a:p>
            <a:pPr lvl="0"/>
            <a:r>
              <a:rPr lang="en-CA" sz="1600" dirty="0" smtClean="0"/>
              <a:t>Ensure the CTP has the correct names and actual effective date </a:t>
            </a:r>
            <a:r>
              <a:rPr lang="en-CA" sz="1600" dirty="0"/>
              <a:t>of change (do not put 1</a:t>
            </a:r>
            <a:r>
              <a:rPr lang="en-CA" sz="1600" baseline="30000" dirty="0"/>
              <a:t>st</a:t>
            </a:r>
            <a:r>
              <a:rPr lang="en-CA" sz="1600" dirty="0"/>
              <a:t> of the month if they aren’t going to attend the 1</a:t>
            </a:r>
            <a:r>
              <a:rPr lang="en-CA" sz="1600" baseline="30000" dirty="0"/>
              <a:t>st</a:t>
            </a:r>
            <a:r>
              <a:rPr lang="en-CA" sz="1600" dirty="0"/>
              <a:t> of the month.  If deleting effective date should be the last day which care is required). </a:t>
            </a:r>
            <a:endParaRPr lang="en-CA" sz="1600" dirty="0" smtClean="0"/>
          </a:p>
        </p:txBody>
      </p:sp>
      <p:graphicFrame>
        <p:nvGraphicFramePr>
          <p:cNvPr id="3" name="Content Placeholder 2"/>
          <p:cNvGraphicFramePr>
            <a:graphicFrameLocks noGrp="1" noChangeAspect="1"/>
          </p:cNvGraphicFramePr>
          <p:nvPr>
            <p:ph sz="half" idx="2"/>
            <p:extLst>
              <p:ext uri="{D42A27DB-BD31-4B8C-83A1-F6EECF244321}">
                <p14:modId xmlns:p14="http://schemas.microsoft.com/office/powerpoint/2010/main" val="3014658441"/>
              </p:ext>
            </p:extLst>
          </p:nvPr>
        </p:nvGraphicFramePr>
        <p:xfrm>
          <a:off x="4694304" y="1524000"/>
          <a:ext cx="3745206" cy="4846638"/>
        </p:xfrm>
        <a:graphic>
          <a:graphicData uri="http://schemas.openxmlformats.org/presentationml/2006/ole">
            <mc:AlternateContent xmlns:mc="http://schemas.openxmlformats.org/markup-compatibility/2006">
              <mc:Choice xmlns:v="urn:schemas-microsoft-com:vml" Requires="v">
                <p:oleObj spid="_x0000_s5129" name="Acrobat Document" r:id="rId4" imgW="5829300" imgH="7543597" progId="AcroExch.Document.11">
                  <p:embed/>
                </p:oleObj>
              </mc:Choice>
              <mc:Fallback>
                <p:oleObj name="Acrobat Document" r:id="rId4" imgW="5829300" imgH="7543597" progId="AcroExch.Document.11">
                  <p:embed/>
                  <p:pic>
                    <p:nvPicPr>
                      <p:cNvPr id="0" name=""/>
                      <p:cNvPicPr/>
                      <p:nvPr/>
                    </p:nvPicPr>
                    <p:blipFill>
                      <a:blip r:embed="rId5"/>
                      <a:stretch>
                        <a:fillRect/>
                      </a:stretch>
                    </p:blipFill>
                    <p:spPr>
                      <a:xfrm>
                        <a:off x="4694304" y="1524000"/>
                        <a:ext cx="3745206" cy="4846638"/>
                      </a:xfrm>
                      <a:prstGeom prst="rect">
                        <a:avLst/>
                      </a:prstGeom>
                    </p:spPr>
                  </p:pic>
                </p:oleObj>
              </mc:Fallback>
            </mc:AlternateContent>
          </a:graphicData>
        </a:graphic>
      </p:graphicFrame>
    </p:spTree>
    <p:extLst>
      <p:ext uri="{BB962C8B-B14F-4D97-AF65-F5344CB8AC3E}">
        <p14:creationId xmlns:p14="http://schemas.microsoft.com/office/powerpoint/2010/main" val="21883537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n-lt"/>
              </a:rPr>
              <a:t>Monthly Attendance</a:t>
            </a:r>
            <a:endParaRPr lang="en-CA" dirty="0">
              <a:latin typeface="+mn-lt"/>
            </a:endParaRPr>
          </a:p>
        </p:txBody>
      </p:sp>
      <p:sp>
        <p:nvSpPr>
          <p:cNvPr id="7" name="Content Placeholder 6"/>
          <p:cNvSpPr>
            <a:spLocks noGrp="1"/>
          </p:cNvSpPr>
          <p:nvPr>
            <p:ph idx="1"/>
          </p:nvPr>
        </p:nvSpPr>
        <p:spPr>
          <a:xfrm>
            <a:off x="609600" y="1600200"/>
            <a:ext cx="7086600" cy="3581400"/>
          </a:xfrm>
        </p:spPr>
        <p:txBody>
          <a:bodyPr>
            <a:normAutofit/>
          </a:bodyPr>
          <a:lstStyle/>
          <a:p>
            <a:r>
              <a:rPr lang="en-CA" sz="2000" dirty="0"/>
              <a:t>Centres have the first 3 working days of each month to complete their monthly attendance.  </a:t>
            </a:r>
            <a:endParaRPr lang="en-CA" sz="2000" dirty="0" smtClean="0"/>
          </a:p>
          <a:p>
            <a:r>
              <a:rPr lang="en-CA" sz="2000" dirty="0" smtClean="0"/>
              <a:t>Please let your Child Care Worker know if you will be on vacation during attendance time and who your designate will be</a:t>
            </a:r>
          </a:p>
          <a:p>
            <a:r>
              <a:rPr lang="en-CA" sz="2000" dirty="0" smtClean="0"/>
              <a:t>Also ensure that your attendance is completed in full prior to going on vacation or that your designate is aware of the deadlines and is available to answer any questions regarding the attendance that you submitted</a:t>
            </a:r>
            <a:endParaRPr lang="en-CA" sz="2000" dirty="0"/>
          </a:p>
          <a:p>
            <a:endParaRPr lang="en-CA" dirty="0"/>
          </a:p>
        </p:txBody>
      </p:sp>
    </p:spTree>
    <p:extLst>
      <p:ext uri="{BB962C8B-B14F-4D97-AF65-F5344CB8AC3E}">
        <p14:creationId xmlns:p14="http://schemas.microsoft.com/office/powerpoint/2010/main" val="3809834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n-lt"/>
              </a:rPr>
              <a:t>Things to keep in mind when completing monthly attendance</a:t>
            </a:r>
            <a:endParaRPr lang="en-CA" dirty="0">
              <a:latin typeface="+mn-lt"/>
            </a:endParaRPr>
          </a:p>
        </p:txBody>
      </p:sp>
      <p:sp>
        <p:nvSpPr>
          <p:cNvPr id="7" name="Content Placeholder 6"/>
          <p:cNvSpPr>
            <a:spLocks noGrp="1"/>
          </p:cNvSpPr>
          <p:nvPr>
            <p:ph idx="1"/>
          </p:nvPr>
        </p:nvSpPr>
        <p:spPr>
          <a:xfrm>
            <a:off x="457200" y="1417638"/>
            <a:ext cx="7620000" cy="4678362"/>
          </a:xfrm>
        </p:spPr>
        <p:txBody>
          <a:bodyPr>
            <a:normAutofit/>
          </a:bodyPr>
          <a:lstStyle/>
          <a:p>
            <a:pPr lvl="0"/>
            <a:r>
              <a:rPr lang="en-CA" sz="1600" b="1" dirty="0" smtClean="0"/>
              <a:t>Missing Care Code</a:t>
            </a:r>
            <a:r>
              <a:rPr lang="en-CA" sz="1600" dirty="0" smtClean="0"/>
              <a:t>:  If </a:t>
            </a:r>
            <a:r>
              <a:rPr lang="en-CA" sz="1600" dirty="0"/>
              <a:t>a care code that you require is not on the record of attendance for a particular child, contact the Child Care Worker before selecting complete on the attendance requesting the care code be added.  You will also need to submit a Change to Placement for this change immediately.</a:t>
            </a:r>
          </a:p>
          <a:p>
            <a:pPr lvl="0"/>
            <a:r>
              <a:rPr lang="en-CA" sz="1600" b="1" dirty="0" smtClean="0"/>
              <a:t>Normal Schedule</a:t>
            </a:r>
            <a:r>
              <a:rPr lang="en-CA" sz="1600" dirty="0" smtClean="0"/>
              <a:t>:  Pay </a:t>
            </a:r>
            <a:r>
              <a:rPr lang="en-CA" sz="1600" dirty="0"/>
              <a:t>yourself under the care code that the child is normally scheduled to attend.  For example, If a child’s regular schedule is PSF but attends PSH one or 2 days in a particular month, you can pay yourself for what the child’s regular schedule is under the PSF code.  If there is a pattern and child only attends PSH every Tuesday for example, then submit a change to placement and pay yourself under PSH. </a:t>
            </a:r>
            <a:endParaRPr lang="en-CA" sz="1600" dirty="0" smtClean="0"/>
          </a:p>
          <a:p>
            <a:pPr lvl="0"/>
            <a:r>
              <a:rPr lang="en-CA" sz="1600" b="1" dirty="0" smtClean="0"/>
              <a:t>Overrides to Schedule</a:t>
            </a:r>
            <a:r>
              <a:rPr lang="en-CA" sz="1600" dirty="0" smtClean="0"/>
              <a:t>: </a:t>
            </a:r>
            <a:r>
              <a:rPr lang="en-CA" sz="1600" dirty="0"/>
              <a:t>When adding days, always enter an explanation as to the reason the family used care for the days added.  (Ex.  Family attends on a flex schedule; PA day; Family switched Mon for a Thurs due to employment, mom worked, etc.).  If reason is not entered the added day will not be </a:t>
            </a:r>
            <a:r>
              <a:rPr lang="en-CA" sz="1600" dirty="0" smtClean="0"/>
              <a:t>approved</a:t>
            </a:r>
          </a:p>
          <a:p>
            <a:pPr lvl="0"/>
            <a:r>
              <a:rPr lang="en-CA" sz="1600" b="1" dirty="0" smtClean="0"/>
              <a:t>Automatic Care Code Flip</a:t>
            </a:r>
            <a:r>
              <a:rPr lang="en-CA" sz="1600" dirty="0" smtClean="0"/>
              <a:t>:  If </a:t>
            </a:r>
            <a:r>
              <a:rPr lang="en-CA" sz="1600" dirty="0"/>
              <a:t>child’s care code flipped to a different age group but you have not moved that child up due to space or other reasons, submit a Change to Placement requesting child remain in younger age group with your explanation.</a:t>
            </a:r>
          </a:p>
          <a:p>
            <a:pPr lvl="0"/>
            <a:r>
              <a:rPr lang="en-CA" sz="1600" b="1" dirty="0" smtClean="0"/>
              <a:t>Flex Schedules</a:t>
            </a:r>
            <a:r>
              <a:rPr lang="en-CA" sz="1600" dirty="0" smtClean="0"/>
              <a:t>:  Only </a:t>
            </a:r>
            <a:r>
              <a:rPr lang="en-CA" sz="1600" dirty="0"/>
              <a:t>claim absent </a:t>
            </a:r>
            <a:r>
              <a:rPr lang="en-CA" sz="1600" dirty="0" smtClean="0"/>
              <a:t>days when child does not attend on a scheduled day</a:t>
            </a:r>
            <a:endParaRPr lang="en-CA" sz="1600" dirty="0"/>
          </a:p>
          <a:p>
            <a:endParaRPr lang="en-CA" sz="1600" dirty="0"/>
          </a:p>
        </p:txBody>
      </p:sp>
      <p:pic>
        <p:nvPicPr>
          <p:cNvPr id="3" name="Picture 2"/>
          <p:cNvPicPr>
            <a:picLocks noChangeAspect="1"/>
          </p:cNvPicPr>
          <p:nvPr/>
        </p:nvPicPr>
        <p:blipFill>
          <a:blip r:embed="rId3"/>
          <a:stretch>
            <a:fillRect/>
          </a:stretch>
        </p:blipFill>
        <p:spPr>
          <a:xfrm>
            <a:off x="7622526" y="0"/>
            <a:ext cx="1521474" cy="990600"/>
          </a:xfrm>
          <a:prstGeom prst="rect">
            <a:avLst/>
          </a:prstGeom>
        </p:spPr>
      </p:pic>
    </p:spTree>
    <p:extLst>
      <p:ext uri="{BB962C8B-B14F-4D97-AF65-F5344CB8AC3E}">
        <p14:creationId xmlns:p14="http://schemas.microsoft.com/office/powerpoint/2010/main" val="25281641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n-lt"/>
              </a:rPr>
              <a:t>Withdrawals with or without notice</a:t>
            </a:r>
            <a:endParaRPr lang="en-CA" dirty="0">
              <a:latin typeface="+mn-lt"/>
            </a:endParaRPr>
          </a:p>
        </p:txBody>
      </p:sp>
      <p:sp>
        <p:nvSpPr>
          <p:cNvPr id="3" name="Content Placeholder 2"/>
          <p:cNvSpPr>
            <a:spLocks noGrp="1"/>
          </p:cNvSpPr>
          <p:nvPr>
            <p:ph idx="1"/>
          </p:nvPr>
        </p:nvSpPr>
        <p:spPr>
          <a:xfrm>
            <a:off x="457200" y="1600200"/>
            <a:ext cx="7620000" cy="4419600"/>
          </a:xfrm>
        </p:spPr>
        <p:txBody>
          <a:bodyPr>
            <a:normAutofit/>
          </a:bodyPr>
          <a:lstStyle/>
          <a:p>
            <a:pPr lvl="0"/>
            <a:r>
              <a:rPr lang="en-CA" sz="2400" dirty="0" smtClean="0"/>
              <a:t>When </a:t>
            </a:r>
            <a:r>
              <a:rPr lang="en-CA" sz="2400" dirty="0"/>
              <a:t>no notice to terminate has been received for a family, you can only claim an extra week of their regular schedule.  You cannot claim more than 1 week for no notice pay.  Therefore, if a child’s regular schedule is 3 days/week, notice pay would be for 3 days.  If child’s regular schedule is 5 days/week, notice pay would be for 5 days.  Notice pay would only be paid if the child has absent days remaining</a:t>
            </a:r>
            <a:r>
              <a:rPr lang="en-CA" sz="2400" dirty="0" smtClean="0"/>
              <a:t>.</a:t>
            </a:r>
          </a:p>
          <a:p>
            <a:endParaRPr lang="en-CA" dirty="0"/>
          </a:p>
        </p:txBody>
      </p:sp>
    </p:spTree>
    <p:extLst>
      <p:ext uri="{BB962C8B-B14F-4D97-AF65-F5344CB8AC3E}">
        <p14:creationId xmlns:p14="http://schemas.microsoft.com/office/powerpoint/2010/main" val="15756592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n-lt"/>
              </a:rPr>
              <a:t>Who can apply for Child Care Fee Subsidy?</a:t>
            </a:r>
          </a:p>
        </p:txBody>
      </p:sp>
      <p:graphicFrame>
        <p:nvGraphicFramePr>
          <p:cNvPr id="3" name="Content Placeholder 2"/>
          <p:cNvGraphicFramePr>
            <a:graphicFrameLocks noGrp="1"/>
          </p:cNvGraphicFramePr>
          <p:nvPr>
            <p:ph sz="half" idx="2"/>
            <p:extLst/>
          </p:nvPr>
        </p:nvGraphicFramePr>
        <p:xfrm>
          <a:off x="457200" y="1417638"/>
          <a:ext cx="73914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346200" y="4267200"/>
            <a:ext cx="6705600" cy="1323439"/>
          </a:xfrm>
          <a:prstGeom prst="rect">
            <a:avLst/>
          </a:prstGeom>
          <a:noFill/>
        </p:spPr>
        <p:txBody>
          <a:bodyPr wrap="square" rtlCol="0">
            <a:spAutoFit/>
          </a:bodyPr>
          <a:lstStyle/>
          <a:p>
            <a:endParaRPr lang="en-CA" sz="2000" dirty="0"/>
          </a:p>
          <a:p>
            <a:r>
              <a:rPr lang="en-CA" sz="2000" dirty="0" smtClean="0"/>
              <a:t>Canadian Citizens, Landed Immigrants, Sponsored Immigrants,  </a:t>
            </a:r>
            <a:endParaRPr lang="en-CA" sz="2000" dirty="0"/>
          </a:p>
          <a:p>
            <a:r>
              <a:rPr lang="en-CA" sz="2000" dirty="0" smtClean="0"/>
              <a:t>Landed </a:t>
            </a:r>
            <a:r>
              <a:rPr lang="en-CA" sz="2000" dirty="0"/>
              <a:t>Immigrant Status in </a:t>
            </a:r>
            <a:r>
              <a:rPr lang="en-CA" sz="2000" dirty="0" smtClean="0"/>
              <a:t>Process, Refugee Claimants, and persons who have applied for permanent residency in Canada </a:t>
            </a:r>
            <a:endParaRPr lang="en-CA" sz="2000" dirty="0"/>
          </a:p>
        </p:txBody>
      </p:sp>
    </p:spTree>
    <p:extLst>
      <p:ext uri="{BB962C8B-B14F-4D97-AF65-F5344CB8AC3E}">
        <p14:creationId xmlns:p14="http://schemas.microsoft.com/office/powerpoint/2010/main" val="11461979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n-lt"/>
              </a:rPr>
              <a:t>Attendance Codes</a:t>
            </a:r>
            <a:endParaRPr lang="en-CA" dirty="0">
              <a:latin typeface="+mn-lt"/>
            </a:endParaRPr>
          </a:p>
        </p:txBody>
      </p:sp>
      <p:graphicFrame>
        <p:nvGraphicFramePr>
          <p:cNvPr id="4" name="Content Placeholder 3"/>
          <p:cNvGraphicFramePr>
            <a:graphicFrameLocks noGrp="1"/>
          </p:cNvGraphicFramePr>
          <p:nvPr>
            <p:ph idx="1"/>
            <p:extLst/>
          </p:nvPr>
        </p:nvGraphicFramePr>
        <p:xfrm>
          <a:off x="609600" y="1219196"/>
          <a:ext cx="7162800" cy="4204532"/>
        </p:xfrm>
        <a:graphic>
          <a:graphicData uri="http://schemas.openxmlformats.org/drawingml/2006/table">
            <a:tbl>
              <a:tblPr firstRow="1" firstCol="1" bandRow="1">
                <a:tableStyleId>{5C22544A-7EE6-4342-B048-85BDC9FD1C3A}</a:tableStyleId>
              </a:tblPr>
              <a:tblGrid>
                <a:gridCol w="619340"/>
                <a:gridCol w="1211153"/>
                <a:gridCol w="2289463"/>
                <a:gridCol w="3042844"/>
              </a:tblGrid>
              <a:tr h="284979">
                <a:tc>
                  <a:txBody>
                    <a:bodyPr/>
                    <a:lstStyle/>
                    <a:p>
                      <a:pPr algn="ctr">
                        <a:spcAft>
                          <a:spcPts val="0"/>
                        </a:spcAft>
                      </a:pPr>
                      <a:r>
                        <a:rPr lang="en-CA" sz="1200" dirty="0">
                          <a:effectLst/>
                        </a:rPr>
                        <a:t>Code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CA" sz="1200">
                          <a:effectLst/>
                        </a:rPr>
                        <a:t>Code Name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CA" sz="1200" dirty="0">
                          <a:effectLst/>
                        </a:rPr>
                        <a:t>Payment Info</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CA" sz="1200">
                          <a:effectLst/>
                        </a:rPr>
                        <a:t>Usage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5548">
                <a:tc>
                  <a:txBody>
                    <a:bodyPr/>
                    <a:lstStyle/>
                    <a:p>
                      <a:pPr>
                        <a:spcAft>
                          <a:spcPts val="0"/>
                        </a:spcAft>
                      </a:pPr>
                      <a:r>
                        <a:rPr lang="en-CA" sz="1200" dirty="0">
                          <a:effectLst/>
                        </a:rPr>
                        <a:t>P</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200">
                          <a:effectLst/>
                        </a:rPr>
                        <a:t>Present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200">
                          <a:effectLst/>
                        </a:rPr>
                        <a:t>Generates payment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200" dirty="0">
                          <a:effectLst/>
                        </a:rPr>
                        <a:t>Used when child is </a:t>
                      </a:r>
                      <a:r>
                        <a:rPr lang="en-CA" sz="1200" dirty="0" smtClean="0">
                          <a:effectLst/>
                        </a:rPr>
                        <a:t>present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8280">
                <a:tc>
                  <a:txBody>
                    <a:bodyPr/>
                    <a:lstStyle/>
                    <a:p>
                      <a:pPr>
                        <a:spcAft>
                          <a:spcPts val="0"/>
                        </a:spcAft>
                      </a:pPr>
                      <a:r>
                        <a:rPr lang="en-CA" sz="1200">
                          <a:effectLst/>
                        </a:rPr>
                        <a:t>A</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200">
                          <a:effectLst/>
                        </a:rPr>
                        <a:t>Absent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200">
                          <a:effectLst/>
                        </a:rPr>
                        <a:t>Generates payment and uses absent days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200" dirty="0">
                          <a:effectLst/>
                        </a:rPr>
                        <a:t>Used when child is scheduled to attend but is absent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8970">
                <a:tc>
                  <a:txBody>
                    <a:bodyPr/>
                    <a:lstStyle/>
                    <a:p>
                      <a:pPr>
                        <a:spcAft>
                          <a:spcPts val="0"/>
                        </a:spcAft>
                      </a:pPr>
                      <a:r>
                        <a:rPr lang="en-CA" sz="1200">
                          <a:effectLst/>
                        </a:rPr>
                        <a:t>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200">
                          <a:effectLst/>
                        </a:rPr>
                        <a:t>Sick</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200">
                          <a:effectLst/>
                        </a:rPr>
                        <a:t>Generates payment and uses absent days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200">
                          <a:effectLst/>
                        </a:rPr>
                        <a:t>Used when child is scheduled to attend but is sick</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3625">
                <a:tc>
                  <a:txBody>
                    <a:bodyPr/>
                    <a:lstStyle/>
                    <a:p>
                      <a:pPr>
                        <a:spcAft>
                          <a:spcPts val="0"/>
                        </a:spcAft>
                      </a:pPr>
                      <a:r>
                        <a:rPr lang="en-CA" sz="1200">
                          <a:effectLst/>
                        </a:rPr>
                        <a:t>V</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200" dirty="0">
                          <a:effectLst/>
                        </a:rPr>
                        <a:t>Vacation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200">
                          <a:effectLst/>
                        </a:rPr>
                        <a:t>Generates payment and uses absent days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200">
                          <a:effectLst/>
                        </a:rPr>
                        <a:t>Used when child is on vacation and centre is requesting payment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3625">
                <a:tc>
                  <a:txBody>
                    <a:bodyPr/>
                    <a:lstStyle/>
                    <a:p>
                      <a:pPr>
                        <a:spcAft>
                          <a:spcPts val="0"/>
                        </a:spcAft>
                      </a:pPr>
                      <a:r>
                        <a:rPr lang="en-CA" sz="1200">
                          <a:effectLst/>
                        </a:rPr>
                        <a:t>W</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200">
                          <a:effectLst/>
                        </a:rPr>
                        <a:t>Withdrawal</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200">
                          <a:effectLst/>
                        </a:rPr>
                        <a:t>Generates payment and uses absent days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200" dirty="0">
                          <a:effectLst/>
                        </a:rPr>
                        <a:t>Used on last day payment is requested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3625">
                <a:tc>
                  <a:txBody>
                    <a:bodyPr/>
                    <a:lstStyle/>
                    <a:p>
                      <a:pPr>
                        <a:spcAft>
                          <a:spcPts val="0"/>
                        </a:spcAft>
                      </a:pPr>
                      <a:r>
                        <a:rPr lang="en-CA" sz="1200">
                          <a:effectLst/>
                        </a:rPr>
                        <a:t>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200">
                          <a:effectLst/>
                        </a:rPr>
                        <a:t>Non Payment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200">
                          <a:effectLst/>
                        </a:rPr>
                        <a:t>Does not generate payment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200">
                          <a:effectLst/>
                        </a:rPr>
                        <a:t>Used when not requesting payment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7075">
                <a:tc>
                  <a:txBody>
                    <a:bodyPr/>
                    <a:lstStyle/>
                    <a:p>
                      <a:pPr>
                        <a:spcAft>
                          <a:spcPts val="0"/>
                        </a:spcAft>
                      </a:pPr>
                      <a:r>
                        <a:rPr lang="en-CA" sz="1200" dirty="0">
                          <a:effectLst/>
                        </a:rPr>
                        <a:t>H</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200" dirty="0">
                          <a:effectLst/>
                        </a:rPr>
                        <a:t>Holiday</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200" dirty="0">
                          <a:effectLst/>
                        </a:rPr>
                        <a:t>Generates payment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200" dirty="0">
                          <a:effectLst/>
                        </a:rPr>
                        <a:t>Do not use as DSSAB does not pay for Stat </a:t>
                      </a:r>
                      <a:r>
                        <a:rPr lang="en-CA" sz="1200" dirty="0" smtClean="0">
                          <a:effectLst/>
                        </a:rPr>
                        <a:t>Holidays</a:t>
                      </a:r>
                    </a:p>
                    <a:p>
                      <a:pPr>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3625">
                <a:tc>
                  <a:txBody>
                    <a:bodyPr/>
                    <a:lstStyle/>
                    <a:p>
                      <a:pPr>
                        <a:spcAft>
                          <a:spcPts val="0"/>
                        </a:spcAft>
                      </a:pPr>
                      <a:r>
                        <a:rPr lang="en-CA" sz="1100" dirty="0" smtClean="0">
                          <a:effectLst/>
                          <a:latin typeface="Calibri" panose="020F0502020204030204" pitchFamily="34" charset="0"/>
                          <a:ea typeface="Calibri" panose="020F0502020204030204" pitchFamily="34" charset="0"/>
                          <a:cs typeface="Times New Roman" panose="02020603050405020304" pitchFamily="18" charset="0"/>
                        </a:rPr>
                        <a:t>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100" dirty="0" smtClean="0">
                          <a:effectLst/>
                          <a:latin typeface="Calibri" panose="020F0502020204030204" pitchFamily="34" charset="0"/>
                          <a:ea typeface="Calibri" panose="020F0502020204030204" pitchFamily="34" charset="0"/>
                          <a:cs typeface="Times New Roman" panose="02020603050405020304" pitchFamily="18" charset="0"/>
                        </a:rPr>
                        <a:t>End of Placement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100" dirty="0" smtClean="0">
                          <a:effectLst/>
                          <a:latin typeface="Calibri" panose="020F0502020204030204" pitchFamily="34" charset="0"/>
                          <a:ea typeface="Calibri" panose="020F0502020204030204" pitchFamily="34" charset="0"/>
                          <a:cs typeface="Times New Roman" panose="02020603050405020304" pitchFamily="18" charset="0"/>
                        </a:rPr>
                        <a:t>Generates</a:t>
                      </a:r>
                      <a:r>
                        <a:rPr lang="en-CA" sz="1100" baseline="0" dirty="0" smtClean="0">
                          <a:effectLst/>
                          <a:latin typeface="Calibri" panose="020F0502020204030204" pitchFamily="34" charset="0"/>
                          <a:ea typeface="Calibri" panose="020F0502020204030204" pitchFamily="34" charset="0"/>
                          <a:cs typeface="Times New Roman" panose="02020603050405020304" pitchFamily="18" charset="0"/>
                        </a:rPr>
                        <a:t> payment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100" dirty="0" smtClean="0">
                          <a:effectLst/>
                          <a:latin typeface="Calibri" panose="020F0502020204030204" pitchFamily="34" charset="0"/>
                          <a:ea typeface="Calibri" panose="020F0502020204030204" pitchFamily="34" charset="0"/>
                          <a:cs typeface="Times New Roman" panose="02020603050405020304" pitchFamily="18" charset="0"/>
                        </a:rPr>
                        <a:t>This</a:t>
                      </a:r>
                      <a:r>
                        <a:rPr lang="en-CA" sz="1100" baseline="0" dirty="0" smtClean="0">
                          <a:effectLst/>
                          <a:latin typeface="Calibri" panose="020F0502020204030204" pitchFamily="34" charset="0"/>
                          <a:ea typeface="Calibri" panose="020F0502020204030204" pitchFamily="34" charset="0"/>
                          <a:cs typeface="Times New Roman" panose="02020603050405020304" pitchFamily="18" charset="0"/>
                        </a:rPr>
                        <a:t> is system generated if the child was scheduled to attend on their placement end date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75180">
                <a:tc>
                  <a:txBody>
                    <a:bodyPr/>
                    <a:lstStyle/>
                    <a:p>
                      <a:pPr>
                        <a:spcAft>
                          <a:spcPts val="0"/>
                        </a:spcAft>
                      </a:pPr>
                      <a:r>
                        <a:rPr lang="en-CA" sz="1100" dirty="0" smtClean="0">
                          <a:effectLst/>
                          <a:latin typeface="Calibri" panose="020F0502020204030204" pitchFamily="34" charset="0"/>
                          <a:ea typeface="Calibri" panose="020F0502020204030204" pitchFamily="34" charset="0"/>
                          <a:cs typeface="Times New Roman" panose="02020603050405020304" pitchFamily="18" charset="0"/>
                        </a:rPr>
                        <a:t>O</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100" dirty="0" smtClean="0">
                          <a:effectLst/>
                          <a:latin typeface="Calibri" panose="020F0502020204030204" pitchFamily="34" charset="0"/>
                          <a:ea typeface="Calibri" panose="020F0502020204030204" pitchFamily="34" charset="0"/>
                          <a:cs typeface="Times New Roman" panose="02020603050405020304" pitchFamily="18" charset="0"/>
                        </a:rPr>
                        <a:t>Other</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100" dirty="0" smtClean="0">
                          <a:effectLst/>
                          <a:latin typeface="Calibri" panose="020F0502020204030204" pitchFamily="34" charset="0"/>
                          <a:ea typeface="Calibri" panose="020F0502020204030204" pitchFamily="34" charset="0"/>
                          <a:cs typeface="Times New Roman" panose="02020603050405020304" pitchFamily="18" charset="0"/>
                        </a:rPr>
                        <a:t>Generates</a:t>
                      </a:r>
                      <a:r>
                        <a:rPr lang="en-CA" sz="1100" baseline="0" dirty="0" smtClean="0">
                          <a:effectLst/>
                          <a:latin typeface="Calibri" panose="020F0502020204030204" pitchFamily="34" charset="0"/>
                          <a:ea typeface="Calibri" panose="020F0502020204030204" pitchFamily="34" charset="0"/>
                          <a:cs typeface="Times New Roman" panose="02020603050405020304" pitchFamily="18" charset="0"/>
                        </a:rPr>
                        <a:t> payment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100" dirty="0" smtClean="0">
                          <a:effectLst/>
                          <a:latin typeface="Calibri" panose="020F0502020204030204" pitchFamily="34" charset="0"/>
                          <a:ea typeface="Calibri" panose="020F0502020204030204" pitchFamily="34" charset="0"/>
                          <a:cs typeface="Times New Roman" panose="02020603050405020304" pitchFamily="18" charset="0"/>
                        </a:rPr>
                        <a:t>Can be uses as</a:t>
                      </a:r>
                      <a:r>
                        <a:rPr lang="en-CA" sz="1100" baseline="0" dirty="0" smtClean="0">
                          <a:effectLst/>
                          <a:latin typeface="Calibri" panose="020F0502020204030204" pitchFamily="34" charset="0"/>
                          <a:ea typeface="Calibri" panose="020F0502020204030204" pitchFamily="34" charset="0"/>
                          <a:cs typeface="Times New Roman" panose="02020603050405020304" pitchFamily="18" charset="0"/>
                        </a:rPr>
                        <a:t> an optional or other paid day (use for snow days, school bus cancellation days, other special circumstances when centre was closed and DSSAB has agreed to pay)</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304800" y="5423729"/>
            <a:ext cx="7924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6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Please Note:</a:t>
            </a:r>
            <a:r>
              <a:rPr kumimoji="0" lang="en-CA" altLang="en-US"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When using codes that use absent days, payment will only be generated if there are absent days remaining in child’s absence bank</a:t>
            </a:r>
            <a:r>
              <a:rPr kumimoji="0" lang="en-CA"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CA" altLang="en-US"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06094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000" dirty="0" smtClean="0">
                <a:latin typeface="+mn-lt"/>
              </a:rPr>
              <a:t>Enter “N – Non Payment” for Stat Holidays</a:t>
            </a:r>
            <a:endParaRPr lang="en-CA" sz="2000" dirty="0">
              <a:latin typeface="+mn-lt"/>
            </a:endParaRPr>
          </a:p>
        </p:txBody>
      </p:sp>
      <p:pic>
        <p:nvPicPr>
          <p:cNvPr id="6" name="Content Placeholder 5"/>
          <p:cNvPicPr>
            <a:picLocks noGrp="1" noChangeAspect="1"/>
          </p:cNvPicPr>
          <p:nvPr>
            <p:ph idx="1"/>
          </p:nvPr>
        </p:nvPicPr>
        <p:blipFill>
          <a:blip r:embed="rId3"/>
          <a:stretch>
            <a:fillRect/>
          </a:stretch>
        </p:blipFill>
        <p:spPr>
          <a:xfrm>
            <a:off x="122558" y="1752600"/>
            <a:ext cx="8289284" cy="3305814"/>
          </a:xfrm>
          <a:prstGeom prst="rect">
            <a:avLst/>
          </a:prstGeom>
        </p:spPr>
      </p:pic>
    </p:spTree>
    <p:extLst>
      <p:ext uri="{BB962C8B-B14F-4D97-AF65-F5344CB8AC3E}">
        <p14:creationId xmlns:p14="http://schemas.microsoft.com/office/powerpoint/2010/main" val="32439726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000" dirty="0" smtClean="0">
                <a:latin typeface="+mn-lt"/>
              </a:rPr>
              <a:t>When a Child attends a full day on a PA Day, enter Non Paid for SBA and Present for SAF</a:t>
            </a:r>
            <a:endParaRPr lang="en-CA" sz="2000" dirty="0">
              <a:latin typeface="+mn-lt"/>
            </a:endParaRPr>
          </a:p>
        </p:txBody>
      </p:sp>
      <p:pic>
        <p:nvPicPr>
          <p:cNvPr id="7" name="Content Placeholder 6"/>
          <p:cNvPicPr>
            <a:picLocks noGrp="1" noChangeAspect="1"/>
          </p:cNvPicPr>
          <p:nvPr>
            <p:ph sz="half" idx="1"/>
          </p:nvPr>
        </p:nvPicPr>
        <p:blipFill>
          <a:blip r:embed="rId3"/>
          <a:stretch>
            <a:fillRect/>
          </a:stretch>
        </p:blipFill>
        <p:spPr>
          <a:xfrm>
            <a:off x="457200" y="1561592"/>
            <a:ext cx="4188874" cy="2934208"/>
          </a:xfrm>
          <a:prstGeom prst="rect">
            <a:avLst/>
          </a:prstGeom>
        </p:spPr>
      </p:pic>
      <p:pic>
        <p:nvPicPr>
          <p:cNvPr id="8" name="Content Placeholder 7"/>
          <p:cNvPicPr>
            <a:picLocks noGrp="1" noChangeAspect="1"/>
          </p:cNvPicPr>
          <p:nvPr>
            <p:ph sz="half" idx="2"/>
          </p:nvPr>
        </p:nvPicPr>
        <p:blipFill>
          <a:blip r:embed="rId4"/>
          <a:stretch>
            <a:fillRect/>
          </a:stretch>
        </p:blipFill>
        <p:spPr>
          <a:xfrm>
            <a:off x="3810000" y="4191000"/>
            <a:ext cx="4374037" cy="2209800"/>
          </a:xfrm>
          <a:prstGeom prst="rect">
            <a:avLst/>
          </a:prstGeom>
        </p:spPr>
      </p:pic>
    </p:spTree>
    <p:extLst>
      <p:ext uri="{BB962C8B-B14F-4D97-AF65-F5344CB8AC3E}">
        <p14:creationId xmlns:p14="http://schemas.microsoft.com/office/powerpoint/2010/main" val="34225264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z="2000" dirty="0" smtClean="0">
                <a:latin typeface="+mn-lt"/>
              </a:rPr>
              <a:t>When a child is scheduled to attend a full day on a PA day but is absent, enter Non Paid for SBA and Absent on SAF</a:t>
            </a:r>
            <a:endParaRPr lang="en-CA" sz="2000" dirty="0">
              <a:latin typeface="+mn-lt"/>
            </a:endParaRPr>
          </a:p>
        </p:txBody>
      </p:sp>
      <p:pic>
        <p:nvPicPr>
          <p:cNvPr id="7" name="Content Placeholder 6"/>
          <p:cNvPicPr>
            <a:picLocks noGrp="1" noChangeAspect="1"/>
          </p:cNvPicPr>
          <p:nvPr>
            <p:ph sz="half" idx="1"/>
          </p:nvPr>
        </p:nvPicPr>
        <p:blipFill>
          <a:blip r:embed="rId3"/>
          <a:stretch>
            <a:fillRect/>
          </a:stretch>
        </p:blipFill>
        <p:spPr>
          <a:xfrm>
            <a:off x="469899" y="1600200"/>
            <a:ext cx="4504317" cy="2362200"/>
          </a:xfrm>
          <a:prstGeom prst="rect">
            <a:avLst/>
          </a:prstGeom>
        </p:spPr>
      </p:pic>
      <p:pic>
        <p:nvPicPr>
          <p:cNvPr id="8" name="Content Placeholder 7"/>
          <p:cNvPicPr>
            <a:picLocks noGrp="1" noChangeAspect="1"/>
          </p:cNvPicPr>
          <p:nvPr>
            <p:ph sz="half" idx="2"/>
          </p:nvPr>
        </p:nvPicPr>
        <p:blipFill>
          <a:blip r:embed="rId4"/>
          <a:stretch>
            <a:fillRect/>
          </a:stretch>
        </p:blipFill>
        <p:spPr>
          <a:xfrm>
            <a:off x="2895600" y="3987800"/>
            <a:ext cx="5288620" cy="2641600"/>
          </a:xfrm>
          <a:prstGeom prst="rect">
            <a:avLst/>
          </a:prstGeom>
        </p:spPr>
      </p:pic>
    </p:spTree>
    <p:extLst>
      <p:ext uri="{BB962C8B-B14F-4D97-AF65-F5344CB8AC3E}">
        <p14:creationId xmlns:p14="http://schemas.microsoft.com/office/powerpoint/2010/main" val="33063085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543800" cy="2544762"/>
          </a:xfrm>
        </p:spPr>
        <p:txBody>
          <a:bodyPr/>
          <a:lstStyle/>
          <a:p>
            <a:pPr algn="l"/>
            <a:r>
              <a:rPr lang="en-CA" sz="2000" dirty="0" smtClean="0">
                <a:latin typeface="+mn-lt"/>
              </a:rPr>
              <a:t>If a child’s regular schedule is SBA but they are absent before or after school occasionally, mark them present and also comment which days they were absent before or after school.</a:t>
            </a:r>
            <a:br>
              <a:rPr lang="en-CA" sz="2000" dirty="0" smtClean="0">
                <a:latin typeface="+mn-lt"/>
              </a:rPr>
            </a:br>
            <a:r>
              <a:rPr lang="en-CA" sz="2000" dirty="0" smtClean="0">
                <a:latin typeface="+mn-lt"/>
              </a:rPr>
              <a:t/>
            </a:r>
            <a:br>
              <a:rPr lang="en-CA" sz="2000" dirty="0" smtClean="0">
                <a:latin typeface="+mn-lt"/>
              </a:rPr>
            </a:br>
            <a:r>
              <a:rPr lang="en-CA" sz="2000" dirty="0" smtClean="0">
                <a:latin typeface="+mn-lt"/>
              </a:rPr>
              <a:t>Please submit a CTP and request an additional care code be added prior to completing your attendance if the child has stopped attending either before or after school.</a:t>
            </a:r>
            <a:r>
              <a:rPr lang="en-CA" dirty="0" smtClean="0"/>
              <a:t/>
            </a:r>
            <a:br>
              <a:rPr lang="en-CA" dirty="0" smtClean="0"/>
            </a:br>
            <a:endParaRPr lang="en-CA" dirty="0"/>
          </a:p>
        </p:txBody>
      </p:sp>
      <p:pic>
        <p:nvPicPr>
          <p:cNvPr id="4" name="Content Placeholder 3"/>
          <p:cNvPicPr>
            <a:picLocks noGrp="1" noChangeAspect="1"/>
          </p:cNvPicPr>
          <p:nvPr>
            <p:ph idx="1"/>
          </p:nvPr>
        </p:nvPicPr>
        <p:blipFill>
          <a:blip r:embed="rId3"/>
          <a:stretch>
            <a:fillRect/>
          </a:stretch>
        </p:blipFill>
        <p:spPr>
          <a:xfrm>
            <a:off x="1621330" y="2819400"/>
            <a:ext cx="5291739" cy="3581400"/>
          </a:xfrm>
          <a:prstGeom prst="rect">
            <a:avLst/>
          </a:prstGeom>
        </p:spPr>
      </p:pic>
    </p:spTree>
    <p:extLst>
      <p:ext uri="{BB962C8B-B14F-4D97-AF65-F5344CB8AC3E}">
        <p14:creationId xmlns:p14="http://schemas.microsoft.com/office/powerpoint/2010/main" val="36398443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782762"/>
          </a:xfrm>
        </p:spPr>
        <p:txBody>
          <a:bodyPr/>
          <a:lstStyle/>
          <a:p>
            <a:pPr algn="l"/>
            <a:r>
              <a:rPr lang="en-CA" sz="2000" dirty="0" smtClean="0">
                <a:latin typeface="+mn-lt"/>
              </a:rPr>
              <a:t>When adding days that are not scheduled in OCCMS, also enter a comment explaining why the days were added.  </a:t>
            </a:r>
            <a:br>
              <a:rPr lang="en-CA" sz="2000" dirty="0" smtClean="0">
                <a:latin typeface="+mn-lt"/>
              </a:rPr>
            </a:br>
            <a:r>
              <a:rPr lang="en-CA" sz="2000" dirty="0" smtClean="0">
                <a:latin typeface="+mn-lt"/>
              </a:rPr>
              <a:t/>
            </a:r>
            <a:br>
              <a:rPr lang="en-CA" sz="2000" dirty="0" smtClean="0">
                <a:latin typeface="+mn-lt"/>
              </a:rPr>
            </a:br>
            <a:r>
              <a:rPr lang="en-CA" sz="2000" dirty="0" smtClean="0">
                <a:latin typeface="+mn-lt"/>
              </a:rPr>
              <a:t>Example: Child attends on a flex schedule, parent worked an extra day, child attended Monday instead of Wednesday</a:t>
            </a:r>
            <a:r>
              <a:rPr lang="en-CA" sz="2000" dirty="0">
                <a:latin typeface="+mn-lt"/>
              </a:rPr>
              <a:t/>
            </a:r>
            <a:br>
              <a:rPr lang="en-CA" sz="2000" dirty="0">
                <a:latin typeface="+mn-lt"/>
              </a:rPr>
            </a:br>
            <a:r>
              <a:rPr lang="en-CA" sz="2000" dirty="0" smtClean="0">
                <a:latin typeface="+mn-lt"/>
              </a:rPr>
              <a:t/>
            </a:r>
            <a:br>
              <a:rPr lang="en-CA" sz="2000" dirty="0" smtClean="0">
                <a:latin typeface="+mn-lt"/>
              </a:rPr>
            </a:br>
            <a:r>
              <a:rPr lang="en-CA" sz="2000" dirty="0" smtClean="0">
                <a:latin typeface="+mn-lt"/>
              </a:rPr>
              <a:t>When child attends on a flex, only mark present on the days the child attended and leave others blank</a:t>
            </a:r>
            <a:endParaRPr lang="en-CA" sz="2000" dirty="0">
              <a:latin typeface="+mn-lt"/>
            </a:endParaRPr>
          </a:p>
        </p:txBody>
      </p:sp>
      <p:pic>
        <p:nvPicPr>
          <p:cNvPr id="4" name="Content Placeholder 3"/>
          <p:cNvPicPr>
            <a:picLocks noGrp="1" noChangeAspect="1"/>
          </p:cNvPicPr>
          <p:nvPr>
            <p:ph idx="1"/>
          </p:nvPr>
        </p:nvPicPr>
        <p:blipFill>
          <a:blip r:embed="rId3"/>
          <a:stretch>
            <a:fillRect/>
          </a:stretch>
        </p:blipFill>
        <p:spPr>
          <a:xfrm>
            <a:off x="1117200" y="2590800"/>
            <a:ext cx="6300000" cy="4134375"/>
          </a:xfrm>
          <a:prstGeom prst="rect">
            <a:avLst/>
          </a:prstGeom>
        </p:spPr>
      </p:pic>
    </p:spTree>
    <p:extLst>
      <p:ext uri="{BB962C8B-B14F-4D97-AF65-F5344CB8AC3E}">
        <p14:creationId xmlns:p14="http://schemas.microsoft.com/office/powerpoint/2010/main" val="21754683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554162"/>
          </a:xfrm>
        </p:spPr>
        <p:txBody>
          <a:bodyPr/>
          <a:lstStyle/>
          <a:p>
            <a:pPr algn="l"/>
            <a:r>
              <a:rPr lang="en-CA" sz="2000" dirty="0" smtClean="0">
                <a:latin typeface="+mn-lt"/>
              </a:rPr>
              <a:t>When a child is absent for unknown reasons, contact family after a few days and do not continue to mark them absent as no notice pay is for 1 week only</a:t>
            </a:r>
            <a:r>
              <a:rPr lang="en-CA" dirty="0" smtClean="0"/>
              <a:t/>
            </a:r>
            <a:br>
              <a:rPr lang="en-CA" dirty="0" smtClean="0"/>
            </a:br>
            <a:endParaRPr lang="en-CA" dirty="0"/>
          </a:p>
        </p:txBody>
      </p:sp>
      <p:pic>
        <p:nvPicPr>
          <p:cNvPr id="4" name="Content Placeholder 3"/>
          <p:cNvPicPr>
            <a:picLocks noGrp="1" noChangeAspect="1"/>
          </p:cNvPicPr>
          <p:nvPr>
            <p:ph idx="1"/>
          </p:nvPr>
        </p:nvPicPr>
        <p:blipFill>
          <a:blip r:embed="rId2"/>
          <a:stretch>
            <a:fillRect/>
          </a:stretch>
        </p:blipFill>
        <p:spPr>
          <a:xfrm>
            <a:off x="569898" y="1803400"/>
            <a:ext cx="7394604" cy="3280181"/>
          </a:xfrm>
          <a:prstGeom prst="rect">
            <a:avLst/>
          </a:prstGeom>
        </p:spPr>
      </p:pic>
    </p:spTree>
    <p:extLst>
      <p:ext uri="{BB962C8B-B14F-4D97-AF65-F5344CB8AC3E}">
        <p14:creationId xmlns:p14="http://schemas.microsoft.com/office/powerpoint/2010/main" val="37724977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n-lt"/>
              </a:rPr>
              <a:t>Attendance</a:t>
            </a:r>
            <a:r>
              <a:rPr lang="en-CA" dirty="0" smtClean="0"/>
              <a:t> Tips </a:t>
            </a:r>
            <a:endParaRPr lang="en-CA" dirty="0"/>
          </a:p>
        </p:txBody>
      </p:sp>
      <p:sp>
        <p:nvSpPr>
          <p:cNvPr id="3" name="Content Placeholder 2"/>
          <p:cNvSpPr>
            <a:spLocks noGrp="1"/>
          </p:cNvSpPr>
          <p:nvPr>
            <p:ph idx="1"/>
          </p:nvPr>
        </p:nvSpPr>
        <p:spPr/>
        <p:txBody>
          <a:bodyPr>
            <a:normAutofit/>
          </a:bodyPr>
          <a:lstStyle/>
          <a:p>
            <a:r>
              <a:rPr lang="en-CA" sz="2000" dirty="0" smtClean="0"/>
              <a:t>Ensure you are entering the attendance in the correct care code for the child</a:t>
            </a:r>
          </a:p>
          <a:p>
            <a:r>
              <a:rPr lang="en-CA" sz="2000" dirty="0" smtClean="0"/>
              <a:t>Review the parental contribution and your full fee rate to ensure you are getting paid accurately</a:t>
            </a:r>
          </a:p>
          <a:p>
            <a:r>
              <a:rPr lang="en-CA" sz="2000" dirty="0" smtClean="0"/>
              <a:t>Always enter attendance accurately based on your ins and outs</a:t>
            </a:r>
          </a:p>
          <a:p>
            <a:endParaRPr lang="en-CA" sz="2000" dirty="0"/>
          </a:p>
          <a:p>
            <a:r>
              <a:rPr lang="en-CA" sz="2000" dirty="0" smtClean="0"/>
              <a:t>For additional help with attendance see handout</a:t>
            </a:r>
            <a:endParaRPr lang="en-CA" sz="2000" dirty="0"/>
          </a:p>
        </p:txBody>
      </p:sp>
      <p:pic>
        <p:nvPicPr>
          <p:cNvPr id="4" name="Picture 3"/>
          <p:cNvPicPr>
            <a:picLocks noChangeAspect="1"/>
          </p:cNvPicPr>
          <p:nvPr/>
        </p:nvPicPr>
        <p:blipFill>
          <a:blip r:embed="rId3"/>
          <a:stretch>
            <a:fillRect/>
          </a:stretch>
        </p:blipFill>
        <p:spPr>
          <a:xfrm>
            <a:off x="2895600" y="4114800"/>
            <a:ext cx="2295525" cy="1990725"/>
          </a:xfrm>
          <a:prstGeom prst="rect">
            <a:avLst/>
          </a:prstGeom>
        </p:spPr>
      </p:pic>
    </p:spTree>
    <p:extLst>
      <p:ext uri="{BB962C8B-B14F-4D97-AF65-F5344CB8AC3E}">
        <p14:creationId xmlns:p14="http://schemas.microsoft.com/office/powerpoint/2010/main" val="36720074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Centre Payment Detail Summary</a:t>
            </a:r>
            <a:endParaRPr lang="en-CA" dirty="0"/>
          </a:p>
        </p:txBody>
      </p:sp>
      <p:sp>
        <p:nvSpPr>
          <p:cNvPr id="3" name="Content Placeholder 2"/>
          <p:cNvSpPr>
            <a:spLocks noGrp="1"/>
          </p:cNvSpPr>
          <p:nvPr>
            <p:ph idx="1"/>
          </p:nvPr>
        </p:nvSpPr>
        <p:spPr/>
        <p:txBody>
          <a:bodyPr>
            <a:normAutofit/>
          </a:bodyPr>
          <a:lstStyle/>
          <a:p>
            <a:r>
              <a:rPr lang="en-CA" sz="2000" dirty="0" smtClean="0"/>
              <a:t>Review the summary monthly to determine if you were paid accurately</a:t>
            </a:r>
          </a:p>
          <a:p>
            <a:r>
              <a:rPr lang="en-CA" sz="2000" dirty="0" smtClean="0"/>
              <a:t>Should you notice errors, contact your Child Care Worker to discuss and review prior to end of the month so that your payment can be adjusted on the next month</a:t>
            </a:r>
          </a:p>
          <a:p>
            <a:r>
              <a:rPr lang="en-CA" sz="2000" dirty="0" smtClean="0"/>
              <a:t>Review comments to see what overrides were made and the reasons for the overrides </a:t>
            </a:r>
            <a:endParaRPr lang="en-CA" sz="2000" dirty="0"/>
          </a:p>
        </p:txBody>
      </p:sp>
      <p:pic>
        <p:nvPicPr>
          <p:cNvPr id="4" name="Picture 3"/>
          <p:cNvPicPr>
            <a:picLocks noChangeAspect="1"/>
          </p:cNvPicPr>
          <p:nvPr/>
        </p:nvPicPr>
        <p:blipFill>
          <a:blip r:embed="rId3"/>
          <a:stretch>
            <a:fillRect/>
          </a:stretch>
        </p:blipFill>
        <p:spPr>
          <a:xfrm>
            <a:off x="2438400" y="4419600"/>
            <a:ext cx="3028950" cy="1514475"/>
          </a:xfrm>
          <a:prstGeom prst="rect">
            <a:avLst/>
          </a:prstGeom>
        </p:spPr>
      </p:pic>
    </p:spTree>
    <p:extLst>
      <p:ext uri="{BB962C8B-B14F-4D97-AF65-F5344CB8AC3E}">
        <p14:creationId xmlns:p14="http://schemas.microsoft.com/office/powerpoint/2010/main" val="13950428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381000" y="533400"/>
            <a:ext cx="7840644" cy="4800600"/>
          </a:xfrm>
          <a:prstGeom prst="rect">
            <a:avLst/>
          </a:prstGeom>
        </p:spPr>
      </p:pic>
      <p:sp>
        <p:nvSpPr>
          <p:cNvPr id="7" name="TextBox 6"/>
          <p:cNvSpPr txBox="1"/>
          <p:nvPr/>
        </p:nvSpPr>
        <p:spPr>
          <a:xfrm>
            <a:off x="381000" y="5562600"/>
            <a:ext cx="7840644" cy="646331"/>
          </a:xfrm>
          <a:prstGeom prst="rect">
            <a:avLst/>
          </a:prstGeom>
          <a:noFill/>
        </p:spPr>
        <p:txBody>
          <a:bodyPr wrap="square" rtlCol="0">
            <a:spAutoFit/>
          </a:bodyPr>
          <a:lstStyle/>
          <a:p>
            <a:r>
              <a:rPr lang="en-CA" dirty="0" smtClean="0"/>
              <a:t>Comment Section:  Indicates any changes that Child Care Workers have made to the attendance Centres have submitted</a:t>
            </a:r>
            <a:endParaRPr lang="en-CA" dirty="0"/>
          </a:p>
        </p:txBody>
      </p:sp>
    </p:spTree>
    <p:extLst>
      <p:ext uri="{BB962C8B-B14F-4D97-AF65-F5344CB8AC3E}">
        <p14:creationId xmlns:p14="http://schemas.microsoft.com/office/powerpoint/2010/main" val="39348625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n-lt"/>
              </a:rPr>
              <a:t>How do people apply for Child Care?</a:t>
            </a:r>
            <a:endParaRPr lang="en-CA" dirty="0">
              <a:latin typeface="+mn-lt"/>
            </a:endParaRPr>
          </a:p>
        </p:txBody>
      </p:sp>
      <p:sp>
        <p:nvSpPr>
          <p:cNvPr id="4" name="Content Placeholder 3"/>
          <p:cNvSpPr>
            <a:spLocks noGrp="1"/>
          </p:cNvSpPr>
          <p:nvPr>
            <p:ph sz="half" idx="2"/>
          </p:nvPr>
        </p:nvSpPr>
        <p:spPr>
          <a:xfrm>
            <a:off x="228600" y="1371600"/>
            <a:ext cx="7848600" cy="914400"/>
          </a:xfrm>
        </p:spPr>
        <p:txBody>
          <a:bodyPr>
            <a:normAutofit fontScale="92500"/>
          </a:bodyPr>
          <a:lstStyle/>
          <a:p>
            <a:pPr marL="0" indent="0" algn="ctr">
              <a:buNone/>
            </a:pPr>
            <a:r>
              <a:rPr lang="en-CA" dirty="0">
                <a:latin typeface="+mn-lt"/>
                <a:cs typeface="Arial" panose="020B0604020202020204" pitchFamily="34" charset="0"/>
              </a:rPr>
              <a:t>If parents are interested in applying for childcare, </a:t>
            </a:r>
            <a:r>
              <a:rPr lang="en-CA" dirty="0" smtClean="0">
                <a:latin typeface="+mn-lt"/>
                <a:cs typeface="Arial" panose="020B0604020202020204" pitchFamily="34" charset="0"/>
              </a:rPr>
              <a:t>please direct them to the </a:t>
            </a:r>
            <a:r>
              <a:rPr lang="en-CA" dirty="0">
                <a:latin typeface="+mn-lt"/>
                <a:cs typeface="Arial" panose="020B0604020202020204" pitchFamily="34" charset="0"/>
              </a:rPr>
              <a:t>online </a:t>
            </a:r>
            <a:r>
              <a:rPr lang="en-CA" dirty="0" smtClean="0">
                <a:latin typeface="+mn-lt"/>
                <a:cs typeface="Arial" panose="020B0604020202020204" pitchFamily="34" charset="0"/>
              </a:rPr>
              <a:t>application at </a:t>
            </a:r>
            <a:r>
              <a:rPr lang="en-CA" u="sng" dirty="0" smtClean="0">
                <a:latin typeface="+mn-lt"/>
                <a:cs typeface="Arial" panose="020B0604020202020204" pitchFamily="34" charset="0"/>
              </a:rPr>
              <a:t>www.thunderbaychildcare.ca  </a:t>
            </a:r>
          </a:p>
        </p:txBody>
      </p:sp>
      <p:pic>
        <p:nvPicPr>
          <p:cNvPr id="5" name="Content Placeholder 8"/>
          <p:cNvPicPr>
            <a:picLocks noGrp="1" noChangeAspect="1"/>
          </p:cNvPicPr>
          <p:nvPr>
            <p:ph idx="1"/>
          </p:nvPr>
        </p:nvPicPr>
        <p:blipFill>
          <a:blip r:embed="rId3"/>
          <a:stretch>
            <a:fillRect/>
          </a:stretch>
        </p:blipFill>
        <p:spPr>
          <a:xfrm>
            <a:off x="1752600" y="2286000"/>
            <a:ext cx="5029200" cy="4023360"/>
          </a:xfrm>
          <a:prstGeom prst="rect">
            <a:avLst/>
          </a:prstGeom>
        </p:spPr>
      </p:pic>
    </p:spTree>
    <p:extLst>
      <p:ext uri="{BB962C8B-B14F-4D97-AF65-F5344CB8AC3E}">
        <p14:creationId xmlns:p14="http://schemas.microsoft.com/office/powerpoint/2010/main" val="12621413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n-lt"/>
              </a:rPr>
              <a:t>Site Visit</a:t>
            </a:r>
            <a:endParaRPr lang="en-CA" dirty="0">
              <a:latin typeface="+mn-lt"/>
            </a:endParaRPr>
          </a:p>
        </p:txBody>
      </p:sp>
      <p:sp>
        <p:nvSpPr>
          <p:cNvPr id="3" name="Content Placeholder 2"/>
          <p:cNvSpPr>
            <a:spLocks noGrp="1"/>
          </p:cNvSpPr>
          <p:nvPr>
            <p:ph idx="1"/>
          </p:nvPr>
        </p:nvSpPr>
        <p:spPr>
          <a:xfrm>
            <a:off x="457200" y="1219200"/>
            <a:ext cx="7696200" cy="5029200"/>
          </a:xfrm>
        </p:spPr>
        <p:txBody>
          <a:bodyPr>
            <a:normAutofit/>
          </a:bodyPr>
          <a:lstStyle/>
          <a:p>
            <a:r>
              <a:rPr lang="en-CA" sz="2000" dirty="0" smtClean="0"/>
              <a:t>Child Care Workers will attend each Child Care Centre at least once per year.  The purpose of the visit is to:</a:t>
            </a:r>
          </a:p>
          <a:p>
            <a:pPr lvl="1"/>
            <a:r>
              <a:rPr lang="en-CA" dirty="0" smtClean="0"/>
              <a:t>Visit with Centre Supervisor and staff</a:t>
            </a:r>
          </a:p>
          <a:p>
            <a:pPr lvl="1"/>
            <a:r>
              <a:rPr lang="en-CA" dirty="0" smtClean="0"/>
              <a:t>Tour the Centre</a:t>
            </a:r>
          </a:p>
          <a:p>
            <a:pPr lvl="1"/>
            <a:r>
              <a:rPr lang="en-CA" dirty="0" smtClean="0"/>
              <a:t>Answer any questions you may have regarding Fee Subsidy </a:t>
            </a:r>
          </a:p>
          <a:p>
            <a:pPr lvl="1"/>
            <a:r>
              <a:rPr lang="en-CA" dirty="0" smtClean="0"/>
              <a:t>Provide you with the current Absent Day Report for all children </a:t>
            </a:r>
          </a:p>
          <a:p>
            <a:pPr lvl="1"/>
            <a:r>
              <a:rPr lang="en-CA" dirty="0" smtClean="0"/>
              <a:t>Review care code rates in OCCMS for accuracy</a:t>
            </a:r>
          </a:p>
          <a:p>
            <a:pPr lvl="1"/>
            <a:r>
              <a:rPr lang="en-CA" dirty="0" smtClean="0"/>
              <a:t>Complete an attendance review</a:t>
            </a:r>
            <a:endParaRPr lang="en-CA" dirty="0"/>
          </a:p>
        </p:txBody>
      </p:sp>
      <p:pic>
        <p:nvPicPr>
          <p:cNvPr id="4" name="Picture 3"/>
          <p:cNvPicPr>
            <a:picLocks noChangeAspect="1"/>
          </p:cNvPicPr>
          <p:nvPr/>
        </p:nvPicPr>
        <p:blipFill>
          <a:blip r:embed="rId3"/>
          <a:stretch>
            <a:fillRect/>
          </a:stretch>
        </p:blipFill>
        <p:spPr>
          <a:xfrm>
            <a:off x="3208831" y="4724400"/>
            <a:ext cx="2116737" cy="1403488"/>
          </a:xfrm>
          <a:prstGeom prst="rect">
            <a:avLst/>
          </a:prstGeom>
        </p:spPr>
      </p:pic>
    </p:spTree>
    <p:extLst>
      <p:ext uri="{BB962C8B-B14F-4D97-AF65-F5344CB8AC3E}">
        <p14:creationId xmlns:p14="http://schemas.microsoft.com/office/powerpoint/2010/main" val="22773940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Site Visit – Attendance Review</a:t>
            </a:r>
            <a:endParaRPr lang="en-CA" dirty="0"/>
          </a:p>
        </p:txBody>
      </p:sp>
      <p:sp>
        <p:nvSpPr>
          <p:cNvPr id="3" name="Content Placeholder 2"/>
          <p:cNvSpPr>
            <a:spLocks noGrp="1"/>
          </p:cNvSpPr>
          <p:nvPr>
            <p:ph idx="1"/>
          </p:nvPr>
        </p:nvSpPr>
        <p:spPr/>
        <p:txBody>
          <a:bodyPr>
            <a:normAutofit fontScale="77500" lnSpcReduction="20000"/>
          </a:bodyPr>
          <a:lstStyle/>
          <a:p>
            <a:pPr marL="114300" indent="0">
              <a:buNone/>
            </a:pPr>
            <a:r>
              <a:rPr lang="en-CA" dirty="0" smtClean="0"/>
              <a:t>Attendance reviews are completed as follows:</a:t>
            </a:r>
            <a:endParaRPr lang="en-CA" dirty="0"/>
          </a:p>
          <a:p>
            <a:pPr lvl="0"/>
            <a:r>
              <a:rPr lang="en-CA" dirty="0" smtClean="0"/>
              <a:t>We will review ins </a:t>
            </a:r>
            <a:r>
              <a:rPr lang="en-CA" dirty="0"/>
              <a:t>and outs </a:t>
            </a:r>
            <a:r>
              <a:rPr lang="en-CA" dirty="0" smtClean="0"/>
              <a:t>of </a:t>
            </a:r>
            <a:r>
              <a:rPr lang="en-CA" dirty="0"/>
              <a:t>2 children for every 10 </a:t>
            </a:r>
            <a:r>
              <a:rPr lang="en-CA" dirty="0" smtClean="0"/>
              <a:t>fee subsidy children enrolled </a:t>
            </a:r>
            <a:r>
              <a:rPr lang="en-CA" dirty="0"/>
              <a:t>(minimal of 2</a:t>
            </a:r>
            <a:r>
              <a:rPr lang="en-CA" dirty="0" smtClean="0"/>
              <a:t>)  </a:t>
            </a:r>
            <a:endParaRPr lang="en-CA" dirty="0"/>
          </a:p>
          <a:p>
            <a:pPr lvl="0"/>
            <a:r>
              <a:rPr lang="en-CA" dirty="0"/>
              <a:t>If errors are determined, </a:t>
            </a:r>
            <a:r>
              <a:rPr lang="en-CA" dirty="0" smtClean="0"/>
              <a:t>we </a:t>
            </a:r>
            <a:r>
              <a:rPr lang="en-CA" dirty="0"/>
              <a:t>will review additional files based on amount of errors.  For example; if two files are incorrect, CCW will review two more.  If errors continue with additional two files, a full attendance review </a:t>
            </a:r>
            <a:r>
              <a:rPr lang="en-CA" dirty="0" smtClean="0"/>
              <a:t>may </a:t>
            </a:r>
            <a:r>
              <a:rPr lang="en-CA" dirty="0"/>
              <a:t>be </a:t>
            </a:r>
            <a:r>
              <a:rPr lang="en-CA" dirty="0" smtClean="0"/>
              <a:t>implemented as determined by Michelle and Louise.</a:t>
            </a:r>
            <a:endParaRPr lang="en-CA" dirty="0"/>
          </a:p>
          <a:p>
            <a:pPr lvl="0"/>
            <a:r>
              <a:rPr lang="en-CA" dirty="0" smtClean="0"/>
              <a:t>This full review will occur at a later date</a:t>
            </a:r>
            <a:endParaRPr lang="en-CA" dirty="0"/>
          </a:p>
          <a:p>
            <a:pPr marL="114300" indent="0">
              <a:buNone/>
            </a:pPr>
            <a:r>
              <a:rPr lang="en-CA" dirty="0"/>
              <a:t> </a:t>
            </a:r>
          </a:p>
          <a:p>
            <a:pPr marL="114300" indent="0">
              <a:buNone/>
            </a:pPr>
            <a:r>
              <a:rPr lang="en-CA" dirty="0" smtClean="0"/>
              <a:t>Upon completion of the yearly site visit we will return to the office to:</a:t>
            </a:r>
          </a:p>
          <a:p>
            <a:pPr marL="114300" indent="0">
              <a:buNone/>
            </a:pPr>
            <a:endParaRPr lang="en-CA" dirty="0" smtClean="0"/>
          </a:p>
          <a:p>
            <a:pPr lvl="0"/>
            <a:r>
              <a:rPr lang="en-CA" dirty="0" smtClean="0"/>
              <a:t>Fix </a:t>
            </a:r>
            <a:r>
              <a:rPr lang="en-CA" dirty="0"/>
              <a:t>any errors found </a:t>
            </a:r>
            <a:r>
              <a:rPr lang="en-CA" dirty="0" smtClean="0"/>
              <a:t>during the attendance review</a:t>
            </a:r>
            <a:endParaRPr lang="en-CA" dirty="0"/>
          </a:p>
          <a:p>
            <a:pPr lvl="0"/>
            <a:r>
              <a:rPr lang="en-CA" dirty="0"/>
              <a:t>Inform Bev (Finance) of any errors in </a:t>
            </a:r>
            <a:r>
              <a:rPr lang="en-CA" dirty="0" smtClean="0"/>
              <a:t>rates</a:t>
            </a:r>
          </a:p>
          <a:p>
            <a:pPr marL="114300" indent="0">
              <a:buNone/>
            </a:pPr>
            <a:endParaRPr lang="en-CA" dirty="0"/>
          </a:p>
        </p:txBody>
      </p:sp>
    </p:spTree>
    <p:extLst>
      <p:ext uri="{BB962C8B-B14F-4D97-AF65-F5344CB8AC3E}">
        <p14:creationId xmlns:p14="http://schemas.microsoft.com/office/powerpoint/2010/main" val="2978719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n-lt"/>
              </a:rPr>
              <a:t>Rates</a:t>
            </a:r>
            <a:endParaRPr lang="en-CA" dirty="0">
              <a:latin typeface="+mn-lt"/>
            </a:endParaRPr>
          </a:p>
        </p:txBody>
      </p:sp>
      <p:sp>
        <p:nvSpPr>
          <p:cNvPr id="7" name="Content Placeholder 6"/>
          <p:cNvSpPr>
            <a:spLocks noGrp="1"/>
          </p:cNvSpPr>
          <p:nvPr>
            <p:ph idx="1"/>
          </p:nvPr>
        </p:nvSpPr>
        <p:spPr>
          <a:xfrm>
            <a:off x="457200" y="1417638"/>
            <a:ext cx="7620000" cy="4800600"/>
          </a:xfrm>
        </p:spPr>
        <p:txBody>
          <a:bodyPr>
            <a:normAutofit/>
          </a:bodyPr>
          <a:lstStyle/>
          <a:p>
            <a:r>
              <a:rPr lang="en-CA" dirty="0" smtClean="0"/>
              <a:t>Rates must be submitted </a:t>
            </a:r>
            <a:r>
              <a:rPr lang="en-CA" u="sng" dirty="0"/>
              <a:t>2 times </a:t>
            </a:r>
            <a:r>
              <a:rPr lang="en-CA" u="sng" dirty="0" smtClean="0"/>
              <a:t>per year </a:t>
            </a:r>
            <a:r>
              <a:rPr lang="en-CA" dirty="0" smtClean="0"/>
              <a:t>even if there are no changes to your current rates</a:t>
            </a:r>
          </a:p>
          <a:p>
            <a:r>
              <a:rPr lang="en-CA" dirty="0" smtClean="0"/>
              <a:t>Deadlines for submissions are </a:t>
            </a:r>
            <a:r>
              <a:rPr lang="en-CA" b="1" dirty="0" smtClean="0"/>
              <a:t>May 31 </a:t>
            </a:r>
            <a:r>
              <a:rPr lang="en-CA" dirty="0" smtClean="0"/>
              <a:t>for the July rate change and </a:t>
            </a:r>
            <a:r>
              <a:rPr lang="en-CA" b="1" dirty="0" smtClean="0"/>
              <a:t>October 31 </a:t>
            </a:r>
            <a:r>
              <a:rPr lang="en-CA" dirty="0" smtClean="0"/>
              <a:t>for the January rate change </a:t>
            </a:r>
          </a:p>
          <a:p>
            <a:r>
              <a:rPr lang="en-CA" dirty="0" smtClean="0"/>
              <a:t>Complete one form for each site (location)</a:t>
            </a:r>
          </a:p>
          <a:p>
            <a:r>
              <a:rPr lang="en-CA" dirty="0" smtClean="0"/>
              <a:t>Submit fully completed forms to Bev (finance). </a:t>
            </a:r>
          </a:p>
          <a:p>
            <a:endParaRPr lang="en-CA" dirty="0" smtClean="0"/>
          </a:p>
          <a:p>
            <a:endParaRPr lang="en-CA" dirty="0"/>
          </a:p>
        </p:txBody>
      </p:sp>
    </p:spTree>
    <p:extLst>
      <p:ext uri="{BB962C8B-B14F-4D97-AF65-F5344CB8AC3E}">
        <p14:creationId xmlns:p14="http://schemas.microsoft.com/office/powerpoint/2010/main" val="34737060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912" y="228600"/>
            <a:ext cx="151447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heck Box 1">
            <a:extLst>
              <a:ext uri="{63B3BB69-23CF-44E3-9099-C40C66FF867C}">
                <a14:compatExt xmlns:a14="http://schemas.microsoft.com/office/drawing/2010/main" spid="_x0000_s1025"/>
              </a:ext>
            </a:extLst>
          </p:cNvPr>
          <p:cNvPicPr>
            <a:picLocks noChangeAspect="1"/>
          </p:cNvPicPr>
          <p:nvPr/>
        </p:nvPicPr>
        <p:blipFill>
          <a:blip r:embed="rId4"/>
          <a:stretch>
            <a:fillRect/>
          </a:stretch>
        </p:blipFill>
        <p:spPr>
          <a:xfrm>
            <a:off x="1797050" y="8058150"/>
            <a:ext cx="371475" cy="219075"/>
          </a:xfrm>
          <a:prstGeom prst="rect">
            <a:avLst/>
          </a:prstGeom>
        </p:spPr>
      </p:pic>
      <p:pic>
        <p:nvPicPr>
          <p:cNvPr id="7" name="Check Box 2">
            <a:extLst>
              <a:ext uri="{63B3BB69-23CF-44E3-9099-C40C66FF867C}">
                <a14:compatExt xmlns:a14="http://schemas.microsoft.com/office/drawing/2010/main" spid="_x0000_s1026"/>
              </a:ext>
            </a:extLst>
          </p:cNvPr>
          <p:cNvPicPr>
            <a:picLocks noChangeAspect="1"/>
          </p:cNvPicPr>
          <p:nvPr/>
        </p:nvPicPr>
        <p:blipFill>
          <a:blip r:embed="rId5"/>
          <a:stretch>
            <a:fillRect/>
          </a:stretch>
        </p:blipFill>
        <p:spPr>
          <a:xfrm>
            <a:off x="3121025" y="8058150"/>
            <a:ext cx="390525" cy="219075"/>
          </a:xfrm>
          <a:prstGeom prst="rect">
            <a:avLst/>
          </a:prstGeom>
        </p:spPr>
      </p:pic>
      <p:pic>
        <p:nvPicPr>
          <p:cNvPr id="4100" name="Picture 4" descr="C:\Users\nfortier\AppData\Local\Temp\msohtmlclip1\01\clip_image00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4125" y="1600200"/>
            <a:ext cx="3810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nfortier\AppData\Local\Temp\msohtmlclip1\01\clip_image00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4125" y="1600200"/>
            <a:ext cx="4000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2"/>
          <p:cNvPicPr>
            <a:picLocks noGrp="1" noChangeAspect="1"/>
          </p:cNvPicPr>
          <p:nvPr>
            <p:ph idx="1"/>
          </p:nvPr>
        </p:nvPicPr>
        <p:blipFill>
          <a:blip r:embed="rId8"/>
          <a:stretch>
            <a:fillRect/>
          </a:stretch>
        </p:blipFill>
        <p:spPr>
          <a:xfrm>
            <a:off x="696912" y="963613"/>
            <a:ext cx="7147322" cy="5717857"/>
          </a:xfrm>
          <a:prstGeom prst="rect">
            <a:avLst/>
          </a:prstGeom>
        </p:spPr>
      </p:pic>
    </p:spTree>
    <p:extLst>
      <p:ext uri="{BB962C8B-B14F-4D97-AF65-F5344CB8AC3E}">
        <p14:creationId xmlns:p14="http://schemas.microsoft.com/office/powerpoint/2010/main" val="14767216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Deadlines Review</a:t>
            </a:r>
            <a:endParaRPr lang="en-CA" dirty="0"/>
          </a:p>
        </p:txBody>
      </p:sp>
      <p:sp>
        <p:nvSpPr>
          <p:cNvPr id="3" name="Content Placeholder 2"/>
          <p:cNvSpPr>
            <a:spLocks noGrp="1"/>
          </p:cNvSpPr>
          <p:nvPr>
            <p:ph idx="1"/>
          </p:nvPr>
        </p:nvSpPr>
        <p:spPr>
          <a:xfrm>
            <a:off x="440377" y="1417638"/>
            <a:ext cx="7620000" cy="4800600"/>
          </a:xfrm>
        </p:spPr>
        <p:txBody>
          <a:bodyPr>
            <a:noAutofit/>
          </a:bodyPr>
          <a:lstStyle/>
          <a:p>
            <a:r>
              <a:rPr lang="en-CA" sz="1800" b="1" dirty="0"/>
              <a:t>Monthly Attendance</a:t>
            </a:r>
            <a:r>
              <a:rPr lang="en-CA" sz="1800" dirty="0"/>
              <a:t> – Child Care Supervisors have the first </a:t>
            </a:r>
            <a:r>
              <a:rPr lang="en-CA" sz="1800" b="1" dirty="0"/>
              <a:t>3</a:t>
            </a:r>
            <a:r>
              <a:rPr lang="en-CA" sz="1800" dirty="0"/>
              <a:t> business days of every month to have their attendance submitted. Please let your Child Care Worker know if you will be on vacation during attendance time and who </a:t>
            </a:r>
            <a:r>
              <a:rPr lang="en-CA" sz="1800" dirty="0" smtClean="0"/>
              <a:t>will be your designate. Late attendance submissions could result in delayed payments. CCWs then have the next </a:t>
            </a:r>
            <a:r>
              <a:rPr lang="en-CA" sz="1800" b="1" dirty="0" smtClean="0"/>
              <a:t>3</a:t>
            </a:r>
            <a:r>
              <a:rPr lang="en-CA" sz="1800" dirty="0" smtClean="0"/>
              <a:t> business days to review and submit to accounts.</a:t>
            </a:r>
          </a:p>
          <a:p>
            <a:r>
              <a:rPr lang="en-CA" sz="1800" b="1" dirty="0" smtClean="0"/>
              <a:t>Confirmation </a:t>
            </a:r>
            <a:r>
              <a:rPr lang="en-CA" sz="1800" b="1" dirty="0"/>
              <a:t>of Space</a:t>
            </a:r>
            <a:r>
              <a:rPr lang="en-CA" sz="1800" dirty="0"/>
              <a:t> – Confirmation of space must be submitted within the month the family requires subsidy in order for CCW to back date to the beginning of the month.</a:t>
            </a:r>
          </a:p>
          <a:p>
            <a:r>
              <a:rPr lang="en-CA" sz="1800" b="1" dirty="0"/>
              <a:t>Change to Placements </a:t>
            </a:r>
            <a:r>
              <a:rPr lang="en-CA" sz="1800" dirty="0"/>
              <a:t>– Review your ins and outs on a </a:t>
            </a:r>
            <a:r>
              <a:rPr lang="en-CA" sz="1800" u="sng" dirty="0"/>
              <a:t>weekly </a:t>
            </a:r>
            <a:r>
              <a:rPr lang="en-CA" sz="1800" dirty="0"/>
              <a:t>basis to ensure you are notifying the DSSAB of the changes required. </a:t>
            </a:r>
            <a:r>
              <a:rPr lang="en-CA" sz="1800" dirty="0" smtClean="0"/>
              <a:t>Emails and verbal requests for changes in care codes will not be processed without a Change to Placement. (</a:t>
            </a:r>
            <a:r>
              <a:rPr lang="en-CA" sz="1800" b="1" dirty="0" smtClean="0"/>
              <a:t>please avoid waiting until attendance time to submit CTPs as this can impact changes to daily rates and eligibility for families and can create delays in payments to the centres</a:t>
            </a:r>
            <a:r>
              <a:rPr lang="en-CA" sz="1800" dirty="0" smtClean="0"/>
              <a:t>)</a:t>
            </a:r>
            <a:endParaRPr lang="en-CA" sz="1800" dirty="0"/>
          </a:p>
        </p:txBody>
      </p:sp>
    </p:spTree>
    <p:extLst>
      <p:ext uri="{BB962C8B-B14F-4D97-AF65-F5344CB8AC3E}">
        <p14:creationId xmlns:p14="http://schemas.microsoft.com/office/powerpoint/2010/main" val="31810471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Deadlines Continued</a:t>
            </a:r>
            <a:endParaRPr lang="en-CA" dirty="0"/>
          </a:p>
        </p:txBody>
      </p:sp>
      <p:sp>
        <p:nvSpPr>
          <p:cNvPr id="3" name="Content Placeholder 2"/>
          <p:cNvSpPr>
            <a:spLocks noGrp="1"/>
          </p:cNvSpPr>
          <p:nvPr>
            <p:ph idx="1"/>
          </p:nvPr>
        </p:nvSpPr>
        <p:spPr/>
        <p:txBody>
          <a:bodyPr>
            <a:normAutofit fontScale="70000" lnSpcReduction="20000"/>
          </a:bodyPr>
          <a:lstStyle/>
          <a:p>
            <a:r>
              <a:rPr lang="en-CA" b="1" dirty="0"/>
              <a:t>Child Care Letter of Approval </a:t>
            </a:r>
            <a:r>
              <a:rPr lang="en-CA" dirty="0"/>
              <a:t>– Review, complete and return within 3 working days of receiving Approval. Contact CCW if you have any questions. </a:t>
            </a:r>
          </a:p>
          <a:p>
            <a:r>
              <a:rPr lang="en-CA" b="1" dirty="0"/>
              <a:t>Centre Payment Detail Summary </a:t>
            </a:r>
            <a:r>
              <a:rPr lang="en-CA" dirty="0"/>
              <a:t>– Review summary monthly to ensure you were paid correctly. Should you notice errors, contact your Child Care Worker to discuss and review prior to end of the month so that your payment can be adjusted on the next month.</a:t>
            </a:r>
          </a:p>
          <a:p>
            <a:r>
              <a:rPr lang="en-CA" b="1" dirty="0"/>
              <a:t>Rates </a:t>
            </a:r>
            <a:r>
              <a:rPr lang="en-CA" dirty="0"/>
              <a:t>– Rates must be submitted 2 times per year even if there are no changes to your current rates. Deadlines for submissions are </a:t>
            </a:r>
            <a:r>
              <a:rPr lang="en-CA" b="1" dirty="0"/>
              <a:t>May 31</a:t>
            </a:r>
            <a:r>
              <a:rPr lang="en-CA" dirty="0"/>
              <a:t> for the July rate change and </a:t>
            </a:r>
            <a:r>
              <a:rPr lang="en-CA" b="1" dirty="0"/>
              <a:t>October 31</a:t>
            </a:r>
            <a:r>
              <a:rPr lang="en-CA" dirty="0"/>
              <a:t> for the January rate change. Complete one form for each site (location) and submit fully completed forms to Bev in finance. </a:t>
            </a:r>
          </a:p>
          <a:p>
            <a:r>
              <a:rPr lang="en-CA" b="1" dirty="0"/>
              <a:t>Operating Stats </a:t>
            </a:r>
            <a:r>
              <a:rPr lang="en-CA" dirty="0"/>
              <a:t>– Operating stats for capacity and number of children enrolled are due the 5</a:t>
            </a:r>
            <a:r>
              <a:rPr lang="en-CA" baseline="30000" dirty="0"/>
              <a:t>th</a:t>
            </a:r>
            <a:r>
              <a:rPr lang="en-CA" dirty="0"/>
              <a:t> business day of the month and sent to </a:t>
            </a:r>
            <a:r>
              <a:rPr lang="en-CA" u="sng" dirty="0"/>
              <a:t>dara@tbdssab.ca</a:t>
            </a:r>
            <a:endParaRPr lang="en-CA" dirty="0"/>
          </a:p>
          <a:p>
            <a:endParaRPr lang="en-CA" dirty="0"/>
          </a:p>
        </p:txBody>
      </p:sp>
    </p:spTree>
    <p:extLst>
      <p:ext uri="{BB962C8B-B14F-4D97-AF65-F5344CB8AC3E}">
        <p14:creationId xmlns:p14="http://schemas.microsoft.com/office/powerpoint/2010/main" val="39349798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7620000" cy="4800600"/>
          </a:xfrm>
        </p:spPr>
        <p:txBody>
          <a:bodyPr/>
          <a:lstStyle/>
          <a:p>
            <a:r>
              <a:rPr lang="en-CA" dirty="0" smtClean="0"/>
              <a:t>Operator Manuals are now available under the Help menu of OCCMS that explain:</a:t>
            </a:r>
          </a:p>
          <a:p>
            <a:pPr lvl="1"/>
            <a:r>
              <a:rPr lang="en-CA" dirty="0" smtClean="0"/>
              <a:t>How to sign in to OCCMS</a:t>
            </a:r>
          </a:p>
          <a:p>
            <a:pPr lvl="1"/>
            <a:r>
              <a:rPr lang="en-CA" dirty="0" smtClean="0"/>
              <a:t>How to set non-paid days for all children scheduled to attend on a particular date</a:t>
            </a:r>
          </a:p>
          <a:p>
            <a:pPr lvl="1"/>
            <a:r>
              <a:rPr lang="en-CA" dirty="0" smtClean="0"/>
              <a:t>How to access reports for children turning 18, 30 and 72 months</a:t>
            </a:r>
          </a:p>
          <a:p>
            <a:pPr lvl="1"/>
            <a:r>
              <a:rPr lang="en-CA" dirty="0" smtClean="0"/>
              <a:t>How to enter monthly attendance</a:t>
            </a:r>
          </a:p>
          <a:p>
            <a:pPr lvl="1"/>
            <a:r>
              <a:rPr lang="en-CA" dirty="0" smtClean="0"/>
              <a:t>How to access Centre Payment Detail Summary</a:t>
            </a:r>
            <a:endParaRPr lang="en-CA" dirty="0"/>
          </a:p>
        </p:txBody>
      </p:sp>
      <p:sp>
        <p:nvSpPr>
          <p:cNvPr id="4" name="Title 1"/>
          <p:cNvSpPr txBox="1">
            <a:spLocks noGrp="1"/>
          </p:cNvSpPr>
          <p:nvPr>
            <p:ph type="title"/>
          </p:nvPr>
        </p:nvSpPr>
        <p:spPr>
          <a:xfrm>
            <a:off x="457200" y="457200"/>
            <a:ext cx="7620000" cy="1143000"/>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3200" b="1" kern="1200" cap="none" spc="-100" baseline="0">
                <a:ln>
                  <a:noFill/>
                </a:ln>
                <a:solidFill>
                  <a:schemeClr val="tx2"/>
                </a:solidFill>
                <a:effectLst/>
                <a:latin typeface="Arial" pitchFamily="34" charset="0"/>
                <a:ea typeface="+mj-ea"/>
                <a:cs typeface="+mj-cs"/>
              </a:defRPr>
            </a:lvl1pPr>
          </a:lstStyle>
          <a:p>
            <a:r>
              <a:rPr lang="en-CA" dirty="0" smtClean="0">
                <a:latin typeface="+mn-lt"/>
              </a:rPr>
              <a:t>OCCMS Operators Manuals</a:t>
            </a:r>
            <a:endParaRPr lang="en-CA" dirty="0">
              <a:latin typeface="+mn-lt"/>
            </a:endParaRPr>
          </a:p>
        </p:txBody>
      </p:sp>
    </p:spTree>
    <p:extLst>
      <p:ext uri="{BB962C8B-B14F-4D97-AF65-F5344CB8AC3E}">
        <p14:creationId xmlns:p14="http://schemas.microsoft.com/office/powerpoint/2010/main" val="42468544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04800" y="381000"/>
            <a:ext cx="8068885" cy="5943600"/>
          </a:xfrm>
          <a:prstGeom prst="rect">
            <a:avLst/>
          </a:prstGeom>
        </p:spPr>
      </p:pic>
    </p:spTree>
    <p:extLst>
      <p:ext uri="{BB962C8B-B14F-4D97-AF65-F5344CB8AC3E}">
        <p14:creationId xmlns:p14="http://schemas.microsoft.com/office/powerpoint/2010/main" val="29169937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7620000" cy="5105400"/>
          </a:xfrm>
        </p:spPr>
        <p:txBody>
          <a:bodyPr/>
          <a:lstStyle/>
          <a:p>
            <a:r>
              <a:rPr lang="en-CA" dirty="0" smtClean="0">
                <a:latin typeface="+mn-lt"/>
              </a:rPr>
              <a:t>TBDSSAB Child </a:t>
            </a:r>
            <a:r>
              <a:rPr lang="en-CA" dirty="0">
                <a:latin typeface="+mn-lt"/>
              </a:rPr>
              <a:t>Care Portal</a:t>
            </a:r>
            <a:br>
              <a:rPr lang="en-CA" dirty="0">
                <a:latin typeface="+mn-lt"/>
              </a:rPr>
            </a:br>
            <a:r>
              <a:rPr lang="en-CA" dirty="0">
                <a:latin typeface="+mn-lt"/>
              </a:rPr>
              <a:t>https://</a:t>
            </a:r>
            <a:r>
              <a:rPr lang="en-CA" dirty="0" smtClean="0">
                <a:latin typeface="+mn-lt"/>
              </a:rPr>
              <a:t>childcare.tbdssab.ca</a:t>
            </a:r>
            <a:br>
              <a:rPr lang="en-CA" dirty="0" smtClean="0">
                <a:latin typeface="+mn-lt"/>
              </a:rPr>
            </a:br>
            <a:r>
              <a:rPr lang="en-CA" dirty="0" smtClean="0">
                <a:latin typeface="+mn-lt"/>
              </a:rPr>
              <a:t/>
            </a:r>
            <a:br>
              <a:rPr lang="en-CA" dirty="0" smtClean="0">
                <a:latin typeface="+mn-lt"/>
              </a:rPr>
            </a:br>
            <a:r>
              <a:rPr lang="en-CA" dirty="0" smtClean="0">
                <a:latin typeface="+mn-lt"/>
              </a:rPr>
              <a:t>TBDSSAB Website</a:t>
            </a:r>
            <a:br>
              <a:rPr lang="en-CA" dirty="0" smtClean="0">
                <a:latin typeface="+mn-lt"/>
              </a:rPr>
            </a:br>
            <a:r>
              <a:rPr lang="en-CA" dirty="0" smtClean="0">
                <a:latin typeface="+mn-lt"/>
              </a:rPr>
              <a:t>www.tbdssab.ca</a:t>
            </a:r>
            <a:br>
              <a:rPr lang="en-CA" dirty="0" smtClean="0">
                <a:latin typeface="+mn-lt"/>
              </a:rPr>
            </a:br>
            <a:r>
              <a:rPr lang="en-CA" dirty="0" smtClean="0">
                <a:latin typeface="+mn-lt"/>
              </a:rPr>
              <a:t/>
            </a:r>
            <a:br>
              <a:rPr lang="en-CA" dirty="0" smtClean="0">
                <a:latin typeface="+mn-lt"/>
              </a:rPr>
            </a:br>
            <a:endParaRPr lang="en-CA" dirty="0">
              <a:latin typeface="+mn-lt"/>
            </a:endParaRPr>
          </a:p>
        </p:txBody>
      </p:sp>
      <p:sp>
        <p:nvSpPr>
          <p:cNvPr id="3" name="Title 1"/>
          <p:cNvSpPr txBox="1">
            <a:spLocks/>
          </p:cNvSpPr>
          <p:nvPr/>
        </p:nvSpPr>
        <p:spPr>
          <a:xfrm>
            <a:off x="457200" y="762000"/>
            <a:ext cx="7620000" cy="1143000"/>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3200" b="1" kern="1200" cap="none" spc="-100" baseline="0">
                <a:ln>
                  <a:noFill/>
                </a:ln>
                <a:solidFill>
                  <a:schemeClr val="tx2"/>
                </a:solidFill>
                <a:effectLst/>
                <a:latin typeface="Arial" pitchFamily="34" charset="0"/>
                <a:ea typeface="+mj-ea"/>
                <a:cs typeface="+mj-cs"/>
              </a:defRPr>
            </a:lvl1pPr>
          </a:lstStyle>
          <a:p>
            <a:r>
              <a:rPr lang="en-CA" dirty="0" smtClean="0">
                <a:latin typeface="+mn-lt"/>
              </a:rPr>
              <a:t>More Information</a:t>
            </a:r>
            <a:endParaRPr lang="en-CA" dirty="0">
              <a:latin typeface="+mn-lt"/>
            </a:endParaRPr>
          </a:p>
        </p:txBody>
      </p:sp>
    </p:spTree>
    <p:extLst>
      <p:ext uri="{BB962C8B-B14F-4D97-AF65-F5344CB8AC3E}">
        <p14:creationId xmlns:p14="http://schemas.microsoft.com/office/powerpoint/2010/main" val="15725706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914400"/>
            <a:ext cx="7620000" cy="1143000"/>
          </a:xfrm>
          <a:solidFill>
            <a:schemeClr val="accent1">
              <a:lumMod val="60000"/>
              <a:lumOff val="40000"/>
            </a:schemeClr>
          </a:solidFill>
        </p:spPr>
        <p:txBody>
          <a:bodyPr/>
          <a:lstStyle/>
          <a:p>
            <a:pPr algn="ctr"/>
            <a:r>
              <a:rPr lang="en-CA" dirty="0" smtClean="0">
                <a:latin typeface="+mn-lt"/>
              </a:rPr>
              <a:t>Contact us….</a:t>
            </a:r>
            <a:endParaRPr lang="en-CA" dirty="0">
              <a:latin typeface="+mn-lt"/>
            </a:endParaRPr>
          </a:p>
        </p:txBody>
      </p:sp>
      <p:sp>
        <p:nvSpPr>
          <p:cNvPr id="3" name="Content Placeholder 2"/>
          <p:cNvSpPr>
            <a:spLocks noGrp="1"/>
          </p:cNvSpPr>
          <p:nvPr>
            <p:ph idx="1"/>
          </p:nvPr>
        </p:nvSpPr>
        <p:spPr>
          <a:xfrm>
            <a:off x="508000" y="2667000"/>
            <a:ext cx="7943849" cy="2163366"/>
          </a:xfrm>
        </p:spPr>
        <p:txBody>
          <a:bodyPr>
            <a:normAutofit fontScale="70000" lnSpcReduction="20000"/>
          </a:bodyPr>
          <a:lstStyle/>
          <a:p>
            <a:r>
              <a:rPr lang="en-CA" dirty="0" smtClean="0"/>
              <a:t>Natalie Fortier          natalie.fortier@tbdssab.ca  	   (807) 766-4103</a:t>
            </a:r>
          </a:p>
          <a:p>
            <a:endParaRPr lang="en-CA" dirty="0"/>
          </a:p>
          <a:p>
            <a:r>
              <a:rPr lang="en-CA" dirty="0" smtClean="0"/>
              <a:t>Kindall McCallum     kindall.mccallum@tbdssab.ca   (807) 766-4101</a:t>
            </a:r>
          </a:p>
          <a:p>
            <a:endParaRPr lang="en-CA" dirty="0"/>
          </a:p>
          <a:p>
            <a:r>
              <a:rPr lang="en-CA" dirty="0" smtClean="0"/>
              <a:t>Gina Ciponi                gina.ciponi@tbdssab.ca	   (807) 766-4100</a:t>
            </a:r>
          </a:p>
        </p:txBody>
      </p:sp>
      <p:sp>
        <p:nvSpPr>
          <p:cNvPr id="4" name="Slide Number Placeholder 3"/>
          <p:cNvSpPr>
            <a:spLocks noGrp="1"/>
          </p:cNvSpPr>
          <p:nvPr>
            <p:ph type="sldNum" sz="quarter" idx="4294967295"/>
          </p:nvPr>
        </p:nvSpPr>
        <p:spPr>
          <a:xfrm>
            <a:off x="7086600" y="5624513"/>
            <a:ext cx="2057400" cy="273844"/>
          </a:xfrm>
        </p:spPr>
        <p:txBody>
          <a:bodyPr/>
          <a:lstStyle/>
          <a:p>
            <a:fld id="{711C9C17-045A-40B2-A785-5D870592D3CC}" type="slidenum">
              <a:rPr lang="en-CA" smtClean="0"/>
              <a:t>59</a:t>
            </a:fld>
            <a:endParaRPr lang="en-CA"/>
          </a:p>
        </p:txBody>
      </p:sp>
      <p:pic>
        <p:nvPicPr>
          <p:cNvPr id="6" name="Picture 5"/>
          <p:cNvPicPr>
            <a:picLocks noChangeAspect="1"/>
          </p:cNvPicPr>
          <p:nvPr/>
        </p:nvPicPr>
        <p:blipFill>
          <a:blip r:embed="rId2"/>
          <a:stretch>
            <a:fillRect/>
          </a:stretch>
        </p:blipFill>
        <p:spPr>
          <a:xfrm>
            <a:off x="4564856" y="3425428"/>
            <a:ext cx="14288" cy="7144"/>
          </a:xfrm>
          <a:prstGeom prst="rect">
            <a:avLst/>
          </a:prstGeom>
        </p:spPr>
      </p:pic>
      <p:pic>
        <p:nvPicPr>
          <p:cNvPr id="7" name="Picture 6"/>
          <p:cNvPicPr>
            <a:picLocks noChangeAspect="1"/>
          </p:cNvPicPr>
          <p:nvPr/>
        </p:nvPicPr>
        <p:blipFill>
          <a:blip r:embed="rId2"/>
          <a:stretch>
            <a:fillRect/>
          </a:stretch>
        </p:blipFill>
        <p:spPr>
          <a:xfrm>
            <a:off x="4564856" y="3425428"/>
            <a:ext cx="14288" cy="7144"/>
          </a:xfrm>
          <a:prstGeom prst="rect">
            <a:avLst/>
          </a:prstGeom>
        </p:spPr>
      </p:pic>
      <p:pic>
        <p:nvPicPr>
          <p:cNvPr id="10" name="Picture 9"/>
          <p:cNvPicPr>
            <a:picLocks noChangeAspect="1"/>
          </p:cNvPicPr>
          <p:nvPr/>
        </p:nvPicPr>
        <p:blipFill>
          <a:blip r:embed="rId2"/>
          <a:stretch>
            <a:fillRect/>
          </a:stretch>
        </p:blipFill>
        <p:spPr>
          <a:xfrm>
            <a:off x="4564856" y="3425428"/>
            <a:ext cx="14288" cy="7144"/>
          </a:xfrm>
          <a:prstGeom prst="rect">
            <a:avLst/>
          </a:prstGeom>
        </p:spPr>
      </p:pic>
    </p:spTree>
    <p:extLst>
      <p:ext uri="{BB962C8B-B14F-4D97-AF65-F5344CB8AC3E}">
        <p14:creationId xmlns:p14="http://schemas.microsoft.com/office/powerpoint/2010/main" val="42690004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n-lt"/>
              </a:rPr>
              <a:t>FEE SUBSIDY INFO ON REGISTRY</a:t>
            </a:r>
            <a:endParaRPr lang="en-CA" dirty="0">
              <a:latin typeface="+mn-lt"/>
            </a:endParaRPr>
          </a:p>
        </p:txBody>
      </p:sp>
      <p:sp>
        <p:nvSpPr>
          <p:cNvPr id="3" name="TextBox 2"/>
          <p:cNvSpPr txBox="1"/>
          <p:nvPr/>
        </p:nvSpPr>
        <p:spPr>
          <a:xfrm>
            <a:off x="1079500" y="1981200"/>
            <a:ext cx="6934200" cy="3477875"/>
          </a:xfrm>
          <a:prstGeom prst="rect">
            <a:avLst/>
          </a:prstGeom>
          <a:noFill/>
        </p:spPr>
        <p:txBody>
          <a:bodyPr wrap="square" rtlCol="0">
            <a:spAutoFit/>
          </a:bodyPr>
          <a:lstStyle/>
          <a:p>
            <a:r>
              <a:rPr lang="en-CA" sz="2000" dirty="0" smtClean="0"/>
              <a:t>RBB has removed the option “Fee assistance is preferred”.  Families now, only have 2 options:</a:t>
            </a:r>
          </a:p>
          <a:p>
            <a:r>
              <a:rPr lang="en-CA" sz="2000" dirty="0" smtClean="0"/>
              <a:t> </a:t>
            </a:r>
          </a:p>
          <a:p>
            <a:r>
              <a:rPr lang="en-CA" sz="2000" dirty="0" smtClean="0"/>
              <a:t>1.  No fee assistance is required</a:t>
            </a:r>
          </a:p>
          <a:p>
            <a:r>
              <a:rPr lang="en-CA" sz="2000" dirty="0" smtClean="0"/>
              <a:t>2.  Fee assistance is required</a:t>
            </a:r>
          </a:p>
          <a:p>
            <a:endParaRPr lang="en-CA" sz="2000" dirty="0"/>
          </a:p>
          <a:p>
            <a:r>
              <a:rPr lang="en-CA" sz="2000" dirty="0" smtClean="0"/>
              <a:t>When placing a family, if Confirmation of Space is not available, contact Child Care Worker and we will correct it for you.</a:t>
            </a:r>
          </a:p>
          <a:p>
            <a:endParaRPr lang="en-CA" sz="2000" dirty="0"/>
          </a:p>
          <a:p>
            <a:r>
              <a:rPr lang="en-CA" sz="2000" dirty="0" smtClean="0"/>
              <a:t>All families that had chosen fee assistance preferred have now been changed to required on the One List. </a:t>
            </a:r>
            <a:endParaRPr lang="en-CA" sz="2000" dirty="0"/>
          </a:p>
        </p:txBody>
      </p:sp>
    </p:spTree>
    <p:extLst>
      <p:ext uri="{BB962C8B-B14F-4D97-AF65-F5344CB8AC3E}">
        <p14:creationId xmlns:p14="http://schemas.microsoft.com/office/powerpoint/2010/main" val="27847008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latin typeface="+mn-lt"/>
              </a:rPr>
              <a:t>Questions/Comments </a:t>
            </a:r>
            <a:endParaRPr lang="en-CA" dirty="0">
              <a:latin typeface="+mn-lt"/>
            </a:endParaRPr>
          </a:p>
        </p:txBody>
      </p:sp>
      <p:pic>
        <p:nvPicPr>
          <p:cNvPr id="4" name="Content Placeholder 5"/>
          <p:cNvPicPr>
            <a:picLocks noGrp="1" noChangeAspect="1"/>
          </p:cNvPicPr>
          <p:nvPr>
            <p:ph idx="1"/>
          </p:nvPr>
        </p:nvPicPr>
        <p:blipFill>
          <a:blip r:embed="rId3">
            <a:duotone>
              <a:schemeClr val="accent1">
                <a:shade val="45000"/>
                <a:satMod val="135000"/>
              </a:schemeClr>
              <a:prstClr val="white"/>
            </a:duotone>
            <a:extLst/>
          </a:blip>
          <a:stretch>
            <a:fillRect/>
          </a:stretch>
        </p:blipFill>
        <p:spPr>
          <a:xfrm>
            <a:off x="1524000" y="1600200"/>
            <a:ext cx="4800600" cy="4800600"/>
          </a:xfrm>
        </p:spPr>
      </p:pic>
    </p:spTree>
    <p:extLst>
      <p:ext uri="{BB962C8B-B14F-4D97-AF65-F5344CB8AC3E}">
        <p14:creationId xmlns:p14="http://schemas.microsoft.com/office/powerpoint/2010/main" val="14536605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n-lt"/>
              </a:rPr>
              <a:t>What happens once space becomes available?</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2008117577"/>
              </p:ext>
            </p:extLst>
          </p:nvPr>
        </p:nvGraphicFramePr>
        <p:xfrm>
          <a:off x="457200" y="1676400"/>
          <a:ext cx="7315200" cy="444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5190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680919175"/>
              </p:ext>
            </p:extLst>
          </p:nvPr>
        </p:nvGraphicFramePr>
        <p:xfrm>
          <a:off x="1935733" y="763032"/>
          <a:ext cx="4815334" cy="5715000"/>
        </p:xfrm>
        <a:graphic>
          <a:graphicData uri="http://schemas.openxmlformats.org/presentationml/2006/ole">
            <mc:AlternateContent xmlns:mc="http://schemas.openxmlformats.org/markup-compatibility/2006">
              <mc:Choice xmlns:v="urn:schemas-microsoft-com:vml" Requires="v">
                <p:oleObj spid="_x0000_s1034" name="Document" r:id="rId5" imgW="7242452" imgH="8595699" progId="Word.Document.12">
                  <p:embed/>
                </p:oleObj>
              </mc:Choice>
              <mc:Fallback>
                <p:oleObj name="Document" r:id="rId5" imgW="7242452" imgH="8595699" progId="Word.Document.12">
                  <p:embed/>
                  <p:pic>
                    <p:nvPicPr>
                      <p:cNvPr id="0" name=""/>
                      <p:cNvPicPr/>
                      <p:nvPr/>
                    </p:nvPicPr>
                    <p:blipFill>
                      <a:blip r:embed="rId6"/>
                      <a:stretch>
                        <a:fillRect/>
                      </a:stretch>
                    </p:blipFill>
                    <p:spPr>
                      <a:xfrm>
                        <a:off x="1935733" y="763032"/>
                        <a:ext cx="4815334" cy="5715000"/>
                      </a:xfrm>
                      <a:prstGeom prst="rect">
                        <a:avLst/>
                      </a:prstGeom>
                    </p:spPr>
                  </p:pic>
                </p:oleObj>
              </mc:Fallback>
            </mc:AlternateContent>
          </a:graphicData>
        </a:graphic>
      </p:graphicFrame>
      <p:sp>
        <p:nvSpPr>
          <p:cNvPr id="9" name="TextBox 8"/>
          <p:cNvSpPr txBox="1"/>
          <p:nvPr/>
        </p:nvSpPr>
        <p:spPr>
          <a:xfrm>
            <a:off x="2171701" y="381000"/>
            <a:ext cx="4343399" cy="369332"/>
          </a:xfrm>
          <a:prstGeom prst="rect">
            <a:avLst/>
          </a:prstGeom>
          <a:noFill/>
        </p:spPr>
        <p:txBody>
          <a:bodyPr wrap="square" rtlCol="0">
            <a:spAutoFit/>
          </a:bodyPr>
          <a:lstStyle/>
          <a:p>
            <a:r>
              <a:rPr lang="en-CA" b="1" dirty="0"/>
              <a:t>NEW SUBSIDIZED CLIENT QUESTIONNAIRE</a:t>
            </a:r>
            <a:endParaRPr lang="en-CA" dirty="0"/>
          </a:p>
        </p:txBody>
      </p:sp>
    </p:spTree>
    <p:extLst>
      <p:ext uri="{BB962C8B-B14F-4D97-AF65-F5344CB8AC3E}">
        <p14:creationId xmlns:p14="http://schemas.microsoft.com/office/powerpoint/2010/main" val="11789709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n-lt"/>
              </a:rPr>
              <a:t>Confirmations of Space</a:t>
            </a:r>
            <a:endParaRPr lang="en-CA" dirty="0">
              <a:latin typeface="+mn-lt"/>
            </a:endParaRPr>
          </a:p>
        </p:txBody>
      </p:sp>
      <p:sp>
        <p:nvSpPr>
          <p:cNvPr id="3" name="Content Placeholder 2"/>
          <p:cNvSpPr>
            <a:spLocks noGrp="1"/>
          </p:cNvSpPr>
          <p:nvPr>
            <p:ph idx="1"/>
          </p:nvPr>
        </p:nvSpPr>
        <p:spPr>
          <a:xfrm>
            <a:off x="457200" y="1417638"/>
            <a:ext cx="7620000" cy="4602162"/>
          </a:xfrm>
        </p:spPr>
        <p:txBody>
          <a:bodyPr>
            <a:normAutofit/>
          </a:bodyPr>
          <a:lstStyle/>
          <a:p>
            <a:pPr lvl="0"/>
            <a:r>
              <a:rPr lang="en-US" sz="2000" dirty="0" smtClean="0">
                <a:latin typeface="+mn-lt"/>
                <a:cs typeface="Arial" panose="020B0604020202020204" pitchFamily="34" charset="0"/>
              </a:rPr>
              <a:t>Submit a “Confirmation </a:t>
            </a:r>
            <a:r>
              <a:rPr lang="en-US" sz="2000" dirty="0">
                <a:latin typeface="+mn-lt"/>
                <a:cs typeface="Arial" panose="020B0604020202020204" pitchFamily="34" charset="0"/>
              </a:rPr>
              <a:t>of Space” </a:t>
            </a:r>
            <a:r>
              <a:rPr lang="en-US" sz="2000" i="1" dirty="0">
                <a:latin typeface="+mn-lt"/>
                <a:cs typeface="Arial" panose="020B0604020202020204" pitchFamily="34" charset="0"/>
              </a:rPr>
              <a:t>through the online </a:t>
            </a:r>
            <a:r>
              <a:rPr lang="en-US" sz="2000" i="1" dirty="0" smtClean="0">
                <a:latin typeface="+mn-lt"/>
                <a:cs typeface="Arial" panose="020B0604020202020204" pitchFamily="34" charset="0"/>
              </a:rPr>
              <a:t>registry </a:t>
            </a:r>
            <a:r>
              <a:rPr lang="en-US" sz="2000" dirty="0" smtClean="0">
                <a:latin typeface="+mn-lt"/>
                <a:cs typeface="Arial" panose="020B0604020202020204" pitchFamily="34" charset="0"/>
              </a:rPr>
              <a:t>for each child when a family indicates that they wish to apply for subsidy in the following situations:</a:t>
            </a:r>
          </a:p>
          <a:p>
            <a:pPr lvl="1"/>
            <a:r>
              <a:rPr lang="en-CA" dirty="0" smtClean="0">
                <a:latin typeface="+mn-lt"/>
                <a:cs typeface="Arial" panose="020B0604020202020204" pitchFamily="34" charset="0"/>
              </a:rPr>
              <a:t>When placing a new family </a:t>
            </a:r>
          </a:p>
          <a:p>
            <a:pPr lvl="1"/>
            <a:r>
              <a:rPr lang="en-US" dirty="0" smtClean="0">
                <a:latin typeface="+mn-lt"/>
                <a:cs typeface="Arial" panose="020B0604020202020204" pitchFamily="34" charset="0"/>
              </a:rPr>
              <a:t>When placing </a:t>
            </a:r>
            <a:r>
              <a:rPr lang="en-US" dirty="0">
                <a:latin typeface="+mn-lt"/>
                <a:cs typeface="Arial" panose="020B0604020202020204" pitchFamily="34" charset="0"/>
              </a:rPr>
              <a:t>an ongoing child's sibling </a:t>
            </a:r>
            <a:r>
              <a:rPr lang="en-US" dirty="0" smtClean="0">
                <a:latin typeface="+mn-lt"/>
                <a:cs typeface="Arial" panose="020B0604020202020204" pitchFamily="34" charset="0"/>
              </a:rPr>
              <a:t>(including a transfer from another Centre)</a:t>
            </a:r>
          </a:p>
          <a:p>
            <a:pPr lvl="1"/>
            <a:r>
              <a:rPr lang="en-US" dirty="0" smtClean="0">
                <a:latin typeface="+mn-lt"/>
                <a:cs typeface="Arial" panose="020B0604020202020204" pitchFamily="34" charset="0"/>
              </a:rPr>
              <a:t>When </a:t>
            </a:r>
            <a:r>
              <a:rPr lang="en-US" dirty="0">
                <a:latin typeface="+mn-lt"/>
                <a:cs typeface="Arial" panose="020B0604020202020204" pitchFamily="34" charset="0"/>
              </a:rPr>
              <a:t>adding an ongoing child's sibling for PA </a:t>
            </a:r>
            <a:r>
              <a:rPr lang="en-US" dirty="0" smtClean="0">
                <a:latin typeface="+mn-lt"/>
                <a:cs typeface="Arial" panose="020B0604020202020204" pitchFamily="34" charset="0"/>
              </a:rPr>
              <a:t>days, March Break, and summer care</a:t>
            </a:r>
            <a:endParaRPr lang="en-CA" dirty="0">
              <a:latin typeface="+mn-lt"/>
              <a:cs typeface="Arial" panose="020B0604020202020204" pitchFamily="34" charset="0"/>
            </a:endParaRPr>
          </a:p>
          <a:p>
            <a:pPr marL="114300" indent="0">
              <a:buNone/>
            </a:pPr>
            <a:endParaRPr lang="en-CA" dirty="0"/>
          </a:p>
        </p:txBody>
      </p:sp>
    </p:spTree>
    <p:extLst>
      <p:ext uri="{BB962C8B-B14F-4D97-AF65-F5344CB8AC3E}">
        <p14:creationId xmlns:p14="http://schemas.microsoft.com/office/powerpoint/2010/main" val="22743078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Template">
  <a:themeElements>
    <a:clrScheme name="Custom 2">
      <a:dk1>
        <a:sysClr val="windowText" lastClr="000000"/>
      </a:dk1>
      <a:lt1>
        <a:sysClr val="window" lastClr="FFFFFF"/>
      </a:lt1>
      <a:dk2>
        <a:srgbClr val="574270"/>
      </a:dk2>
      <a:lt2>
        <a:srgbClr val="EEECE1"/>
      </a:lt2>
      <a:accent1>
        <a:srgbClr val="7030A0"/>
      </a:accent1>
      <a:accent2>
        <a:srgbClr val="DBD3E5"/>
      </a:accent2>
      <a:accent3>
        <a:srgbClr val="C4B7D4"/>
      </a:accent3>
      <a:accent4>
        <a:srgbClr val="BFBFBF"/>
      </a:accent4>
      <a:accent5>
        <a:srgbClr val="AB73D5"/>
      </a:accent5>
      <a:accent6>
        <a:srgbClr val="755996"/>
      </a:accent6>
      <a:hlink>
        <a:srgbClr val="FFFF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Template>
  <TotalTime>4151</TotalTime>
  <Words>5614</Words>
  <Application>Microsoft Office PowerPoint</Application>
  <PresentationFormat>On-screen Show (4:3)</PresentationFormat>
  <Paragraphs>1189</Paragraphs>
  <Slides>60</Slides>
  <Notes>58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60</vt:i4>
      </vt:variant>
    </vt:vector>
  </HeadingPairs>
  <TitlesOfParts>
    <vt:vector size="69" baseType="lpstr">
      <vt:lpstr>Arial</vt:lpstr>
      <vt:lpstr>Calibri</vt:lpstr>
      <vt:lpstr>Cambria</vt:lpstr>
      <vt:lpstr>Times New Roman</vt:lpstr>
      <vt:lpstr>Wingdings</vt:lpstr>
      <vt:lpstr>Presentation Template</vt:lpstr>
      <vt:lpstr>Document</vt:lpstr>
      <vt:lpstr>Template</vt:lpstr>
      <vt:lpstr>Acrobat Document</vt:lpstr>
      <vt:lpstr>PowerPoint Presentation</vt:lpstr>
      <vt:lpstr>Strategies for Great Meetings: </vt:lpstr>
      <vt:lpstr>Agenda</vt:lpstr>
      <vt:lpstr>Who can apply for Child Care Fee Subsidy?</vt:lpstr>
      <vt:lpstr>How do people apply for Child Care?</vt:lpstr>
      <vt:lpstr>FEE SUBSIDY INFO ON REGISTRY</vt:lpstr>
      <vt:lpstr>What happens once space becomes available?</vt:lpstr>
      <vt:lpstr>PowerPoint Presentation</vt:lpstr>
      <vt:lpstr>Confirmations of Space</vt:lpstr>
      <vt:lpstr>Situations where a faxed Confirmations of Space are acceptable: </vt:lpstr>
      <vt:lpstr>Confirmation of Space Completion</vt:lpstr>
      <vt:lpstr>Care Code Descriptions</vt:lpstr>
      <vt:lpstr>PowerPoint Presentation</vt:lpstr>
      <vt:lpstr>Start dates </vt:lpstr>
      <vt:lpstr>Approved Schedules</vt:lpstr>
      <vt:lpstr>Reading Week/Mental Health Week</vt:lpstr>
      <vt:lpstr>Subsidy Process</vt:lpstr>
      <vt:lpstr>Appointment Scheduling</vt:lpstr>
      <vt:lpstr>cont’d.</vt:lpstr>
      <vt:lpstr>Fee Subsidy Flow Chart</vt:lpstr>
      <vt:lpstr>When is a Notice of Assessment not required to complete a New Application? </vt:lpstr>
      <vt:lpstr>Determining Financial Eligibility</vt:lpstr>
      <vt:lpstr>Activity: Education/Training</vt:lpstr>
      <vt:lpstr>Activity: Employment/Self-Employment</vt:lpstr>
      <vt:lpstr>Activity: Social/Special Needs Referrals</vt:lpstr>
      <vt:lpstr>Child-Focused Reasons for Social Referrals</vt:lpstr>
      <vt:lpstr>Parent-Focused Reasons for Social Referrals</vt:lpstr>
      <vt:lpstr>Special Needs/Social Referrals Form</vt:lpstr>
      <vt:lpstr>Activity:  Medical Referrals</vt:lpstr>
      <vt:lpstr>Determining Spousal Status</vt:lpstr>
      <vt:lpstr>Determining Custody Arrangements</vt:lpstr>
      <vt:lpstr>Absent Days</vt:lpstr>
      <vt:lpstr>PowerPoint Presentation</vt:lpstr>
      <vt:lpstr>Child Care Letter of Approval</vt:lpstr>
      <vt:lpstr>Parental Agreement </vt:lpstr>
      <vt:lpstr>Change to Placement Form</vt:lpstr>
      <vt:lpstr>Monthly Attendance</vt:lpstr>
      <vt:lpstr>Things to keep in mind when completing monthly attendance</vt:lpstr>
      <vt:lpstr>Withdrawals with or without notice</vt:lpstr>
      <vt:lpstr>Attendance Codes</vt:lpstr>
      <vt:lpstr>Enter “N – Non Payment” for Stat Holidays</vt:lpstr>
      <vt:lpstr>When a Child attends a full day on a PA Day, enter Non Paid for SBA and Present for SAF</vt:lpstr>
      <vt:lpstr>When a child is scheduled to attend a full day on a PA day but is absent, enter Non Paid for SBA and Absent on SAF</vt:lpstr>
      <vt:lpstr>If a child’s regular schedule is SBA but they are absent before or after school occasionally, mark them present and also comment which days they were absent before or after school.  Please submit a CTP and request an additional care code be added prior to completing your attendance if the child has stopped attending either before or after school. </vt:lpstr>
      <vt:lpstr>When adding days that are not scheduled in OCCMS, also enter a comment explaining why the days were added.    Example: Child attends on a flex schedule, parent worked an extra day, child attended Monday instead of Wednesday  When child attends on a flex, only mark present on the days the child attended and leave others blank</vt:lpstr>
      <vt:lpstr>When a child is absent for unknown reasons, contact family after a few days and do not continue to mark them absent as no notice pay is for 1 week only </vt:lpstr>
      <vt:lpstr>Attendance Tips </vt:lpstr>
      <vt:lpstr>Centre Payment Detail Summary</vt:lpstr>
      <vt:lpstr>PowerPoint Presentation</vt:lpstr>
      <vt:lpstr>Site Visit</vt:lpstr>
      <vt:lpstr>Site Visit – Attendance Review</vt:lpstr>
      <vt:lpstr>Rates</vt:lpstr>
      <vt:lpstr>PowerPoint Presentation</vt:lpstr>
      <vt:lpstr>Deadlines Review</vt:lpstr>
      <vt:lpstr>Deadlines Continued</vt:lpstr>
      <vt:lpstr>OCCMS Operators Manuals</vt:lpstr>
      <vt:lpstr>PowerPoint Presentation</vt:lpstr>
      <vt:lpstr>TBDSSAB Child Care Portal https://childcare.tbdssab.ca  TBDSSAB Website www.tbdssab.ca  </vt:lpstr>
      <vt:lpstr>Contact us….</vt:lpstr>
      <vt:lpstr>Questions/Comments </vt:lpstr>
    </vt:vector>
  </TitlesOfParts>
  <Company>TBDSSAB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General Title)  Ex: Housing Operations – Property Management</dc:title>
  <dc:creator>Michelle Wojciechowski</dc:creator>
  <cp:lastModifiedBy>Natalie Fortier</cp:lastModifiedBy>
  <cp:revision>316</cp:revision>
  <cp:lastPrinted>2019-03-18T13:11:56Z</cp:lastPrinted>
  <dcterms:created xsi:type="dcterms:W3CDTF">2015-03-19T19:48:03Z</dcterms:created>
  <dcterms:modified xsi:type="dcterms:W3CDTF">2019-04-10T18:30:53Z</dcterms:modified>
</cp:coreProperties>
</file>